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xml"/>
  <Override ContentType="application/vnd.openxmlformats-officedocument.presentationml.slideMaster+xml" PartName="/ppt/slideMasters/slideMaster2.xml"/>
  <Override ContentType="application/vnd.openxmlformats-officedocument.presentationml.slideMaster+xml" PartName="/ppt/slideMasters/slideMaster.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showSpecialPlsOnTitleSld="0">
  <p:sldMasterIdLst>
    <p:sldMasterId id="2147483651" r:id="rId3"/>
    <p:sldMasterId id="2147483652" r:id="rId4"/>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Lst>
  <p:sldSz cy="6858000" cx="9144000"/>
  <p:notesSz cx="7099300" cy="10234600"/>
  <p:embeddedFontLst>
    <p:embeddedFont>
      <p:font typeface="Questrial"/>
      <p:regular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xml"/><Relationship Id="rId2" Type="http://schemas.openxmlformats.org/officeDocument/2006/relationships/presProps" Target="presProps.xml"/><Relationship Id="rId3" Type="http://schemas.openxmlformats.org/officeDocument/2006/relationships/slideMaster" Target="slideMasters/slideMaster.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notesMaster" Target="notesMasters/notesMaster.xml"/><Relationship Id="rId7" Type="http://schemas.openxmlformats.org/officeDocument/2006/relationships/slide" Target="slides/slide.xml"/><Relationship Id="rId8" Type="http://schemas.openxmlformats.org/officeDocument/2006/relationships/slide" Target="slides/slide1.xml"/><Relationship Id="rId72" Type="http://schemas.openxmlformats.org/officeDocument/2006/relationships/font" Target="fonts/Questrial-regular.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3074987" cy="512762"/>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defRPr/>
            </a:lvl1pPr>
            <a:lvl2pPr indent="0" lvl="1" marL="457200" marR="0" rtl="0" algn="l">
              <a:lnSpc>
                <a:spcPct val="100000"/>
              </a:lnSpc>
              <a:spcBef>
                <a:spcPts val="0"/>
              </a:spcBef>
              <a:spcAft>
                <a:spcPts val="0"/>
              </a:spcAft>
              <a:defRPr/>
            </a:lvl2pPr>
            <a:lvl3pPr indent="0" lvl="2" marL="914400" marR="0" rtl="0" algn="l">
              <a:lnSpc>
                <a:spcPct val="100000"/>
              </a:lnSpc>
              <a:spcBef>
                <a:spcPts val="0"/>
              </a:spcBef>
              <a:spcAft>
                <a:spcPts val="0"/>
              </a:spcAft>
              <a:defRPr/>
            </a:lvl3pPr>
            <a:lvl4pPr indent="0" lvl="3" marL="1371600" marR="0" rtl="0" algn="l">
              <a:lnSpc>
                <a:spcPct val="100000"/>
              </a:lnSpc>
              <a:spcBef>
                <a:spcPts val="0"/>
              </a:spcBef>
              <a:spcAft>
                <a:spcPts val="0"/>
              </a:spcAft>
              <a:defRPr/>
            </a:lvl4pPr>
            <a:lvl5pPr indent="0" lvl="4" marL="1828800" marR="0" rtl="0" algn="l">
              <a:lnSpc>
                <a:spcPct val="100000"/>
              </a:lnSpc>
              <a:spcBef>
                <a:spcPts val="0"/>
              </a:spcBef>
              <a:spcAft>
                <a:spcPts val="0"/>
              </a:spcAft>
              <a:defRPr/>
            </a:lvl5pPr>
            <a:lvl6pPr indent="0" lvl="5" marL="2286000" marR="0" rtl="0" algn="l">
              <a:lnSpc>
                <a:spcPct val="100000"/>
              </a:lnSpc>
              <a:spcBef>
                <a:spcPts val="0"/>
              </a:spcBef>
              <a:spcAft>
                <a:spcPts val="0"/>
              </a:spcAft>
              <a:defRPr/>
            </a:lvl6pPr>
            <a:lvl7pPr indent="0" lvl="6" marL="3200400" marR="0" rtl="0" algn="l">
              <a:lnSpc>
                <a:spcPct val="100000"/>
              </a:lnSpc>
              <a:spcBef>
                <a:spcPts val="0"/>
              </a:spcBef>
              <a:spcAft>
                <a:spcPts val="0"/>
              </a:spcAft>
              <a:defRPr/>
            </a:lvl7pPr>
            <a:lvl8pPr indent="0" lvl="7" marL="4572000" marR="0" rtl="0" algn="l">
              <a:lnSpc>
                <a:spcPct val="100000"/>
              </a:lnSpc>
              <a:spcBef>
                <a:spcPts val="0"/>
              </a:spcBef>
              <a:spcAft>
                <a:spcPts val="0"/>
              </a:spcAft>
              <a:defRPr/>
            </a:lvl8pPr>
            <a:lvl9pPr indent="0" lvl="8" marL="6400800" marR="0" rtl="0" algn="l">
              <a:lnSpc>
                <a:spcPct val="100000"/>
              </a:lnSpc>
              <a:spcBef>
                <a:spcPts val="0"/>
              </a:spcBef>
              <a:spcAft>
                <a:spcPts val="0"/>
              </a:spcAft>
              <a:defRPr/>
            </a:lvl9pPr>
          </a:lstStyle>
          <a:p/>
        </p:txBody>
      </p:sp>
      <p:sp>
        <p:nvSpPr>
          <p:cNvPr id="4" name="Shape 4"/>
          <p:cNvSpPr txBox="1"/>
          <p:nvPr>
            <p:ph idx="10" type="dt"/>
          </p:nvPr>
        </p:nvSpPr>
        <p:spPr>
          <a:xfrm>
            <a:off x="4024312" y="0"/>
            <a:ext cx="3074987" cy="512762"/>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defRPr/>
            </a:lvl1pPr>
            <a:lvl2pPr indent="0" lvl="1" marL="457200" marR="0" rtl="0" algn="l">
              <a:lnSpc>
                <a:spcPct val="100000"/>
              </a:lnSpc>
              <a:spcBef>
                <a:spcPts val="0"/>
              </a:spcBef>
              <a:spcAft>
                <a:spcPts val="0"/>
              </a:spcAft>
              <a:defRPr/>
            </a:lvl2pPr>
            <a:lvl3pPr indent="0" lvl="2" marL="914400" marR="0" rtl="0" algn="l">
              <a:lnSpc>
                <a:spcPct val="100000"/>
              </a:lnSpc>
              <a:spcBef>
                <a:spcPts val="0"/>
              </a:spcBef>
              <a:spcAft>
                <a:spcPts val="0"/>
              </a:spcAft>
              <a:defRPr/>
            </a:lvl3pPr>
            <a:lvl4pPr indent="0" lvl="3" marL="1371600" marR="0" rtl="0" algn="l">
              <a:lnSpc>
                <a:spcPct val="100000"/>
              </a:lnSpc>
              <a:spcBef>
                <a:spcPts val="0"/>
              </a:spcBef>
              <a:spcAft>
                <a:spcPts val="0"/>
              </a:spcAft>
              <a:defRPr/>
            </a:lvl4pPr>
            <a:lvl5pPr indent="0" lvl="4" marL="1828800" marR="0" rtl="0" algn="l">
              <a:lnSpc>
                <a:spcPct val="100000"/>
              </a:lnSpc>
              <a:spcBef>
                <a:spcPts val="0"/>
              </a:spcBef>
              <a:spcAft>
                <a:spcPts val="0"/>
              </a:spcAft>
              <a:defRPr/>
            </a:lvl5pPr>
            <a:lvl6pPr indent="0" lvl="5" marL="2286000" marR="0" rtl="0" algn="l">
              <a:lnSpc>
                <a:spcPct val="100000"/>
              </a:lnSpc>
              <a:spcBef>
                <a:spcPts val="0"/>
              </a:spcBef>
              <a:spcAft>
                <a:spcPts val="0"/>
              </a:spcAft>
              <a:defRPr/>
            </a:lvl6pPr>
            <a:lvl7pPr indent="0" lvl="6" marL="3200400" marR="0" rtl="0" algn="l">
              <a:lnSpc>
                <a:spcPct val="100000"/>
              </a:lnSpc>
              <a:spcBef>
                <a:spcPts val="0"/>
              </a:spcBef>
              <a:spcAft>
                <a:spcPts val="0"/>
              </a:spcAft>
              <a:defRPr/>
            </a:lvl7pPr>
            <a:lvl8pPr indent="0" lvl="7" marL="4572000" marR="0" rtl="0" algn="l">
              <a:lnSpc>
                <a:spcPct val="100000"/>
              </a:lnSpc>
              <a:spcBef>
                <a:spcPts val="0"/>
              </a:spcBef>
              <a:spcAft>
                <a:spcPts val="0"/>
              </a:spcAft>
              <a:defRPr/>
            </a:lvl8pPr>
            <a:lvl9pPr indent="0" lvl="8" marL="6400800" marR="0" rtl="0" algn="l">
              <a:lnSpc>
                <a:spcPct val="100000"/>
              </a:lnSpc>
              <a:spcBef>
                <a:spcPts val="0"/>
              </a:spcBef>
              <a:spcAft>
                <a:spcPts val="0"/>
              </a:spcAft>
              <a:defRPr/>
            </a:lvl9pPr>
          </a:lstStyle>
          <a:p/>
        </p:txBody>
      </p:sp>
      <p:sp>
        <p:nvSpPr>
          <p:cNvPr id="5" name="Shape 5"/>
          <p:cNvSpPr/>
          <p:nvPr>
            <p:ph idx="3" type="sldImg"/>
          </p:nvPr>
        </p:nvSpPr>
        <p:spPr>
          <a:xfrm>
            <a:off x="990600" y="768350"/>
            <a:ext cx="5116511" cy="3836986"/>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 name="Shape 6"/>
          <p:cNvSpPr txBox="1"/>
          <p:nvPr>
            <p:ph idx="1" type="body"/>
          </p:nvPr>
        </p:nvSpPr>
        <p:spPr>
          <a:xfrm>
            <a:off x="946150" y="4860925"/>
            <a:ext cx="5206999" cy="4605337"/>
          </a:xfrm>
          <a:prstGeom prst="rect">
            <a:avLst/>
          </a:prstGeom>
          <a:noFill/>
          <a:ln>
            <a:noFill/>
          </a:ln>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7" name="Shape 7"/>
          <p:cNvSpPr txBox="1"/>
          <p:nvPr>
            <p:ph idx="11" type="ftr"/>
          </p:nvPr>
        </p:nvSpPr>
        <p:spPr>
          <a:xfrm>
            <a:off x="0" y="9721850"/>
            <a:ext cx="3074987" cy="512762"/>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defRPr/>
            </a:lvl1pPr>
            <a:lvl2pPr indent="0" lvl="1" marL="457200" marR="0" rtl="0" algn="l">
              <a:lnSpc>
                <a:spcPct val="100000"/>
              </a:lnSpc>
              <a:spcBef>
                <a:spcPts val="0"/>
              </a:spcBef>
              <a:spcAft>
                <a:spcPts val="0"/>
              </a:spcAft>
              <a:defRPr/>
            </a:lvl2pPr>
            <a:lvl3pPr indent="0" lvl="2" marL="914400" marR="0" rtl="0" algn="l">
              <a:lnSpc>
                <a:spcPct val="100000"/>
              </a:lnSpc>
              <a:spcBef>
                <a:spcPts val="0"/>
              </a:spcBef>
              <a:spcAft>
                <a:spcPts val="0"/>
              </a:spcAft>
              <a:defRPr/>
            </a:lvl3pPr>
            <a:lvl4pPr indent="0" lvl="3" marL="1371600" marR="0" rtl="0" algn="l">
              <a:lnSpc>
                <a:spcPct val="100000"/>
              </a:lnSpc>
              <a:spcBef>
                <a:spcPts val="0"/>
              </a:spcBef>
              <a:spcAft>
                <a:spcPts val="0"/>
              </a:spcAft>
              <a:defRPr/>
            </a:lvl4pPr>
            <a:lvl5pPr indent="0" lvl="4" marL="1828800" marR="0" rtl="0" algn="l">
              <a:lnSpc>
                <a:spcPct val="100000"/>
              </a:lnSpc>
              <a:spcBef>
                <a:spcPts val="0"/>
              </a:spcBef>
              <a:spcAft>
                <a:spcPts val="0"/>
              </a:spcAft>
              <a:defRPr/>
            </a:lvl5pPr>
            <a:lvl6pPr indent="0" lvl="5" marL="2286000" marR="0" rtl="0" algn="l">
              <a:lnSpc>
                <a:spcPct val="100000"/>
              </a:lnSpc>
              <a:spcBef>
                <a:spcPts val="0"/>
              </a:spcBef>
              <a:spcAft>
                <a:spcPts val="0"/>
              </a:spcAft>
              <a:defRPr/>
            </a:lvl6pPr>
            <a:lvl7pPr indent="0" lvl="6" marL="3200400" marR="0" rtl="0" algn="l">
              <a:lnSpc>
                <a:spcPct val="100000"/>
              </a:lnSpc>
              <a:spcBef>
                <a:spcPts val="0"/>
              </a:spcBef>
              <a:spcAft>
                <a:spcPts val="0"/>
              </a:spcAft>
              <a:defRPr/>
            </a:lvl7pPr>
            <a:lvl8pPr indent="0" lvl="7" marL="4572000" marR="0" rtl="0" algn="l">
              <a:lnSpc>
                <a:spcPct val="100000"/>
              </a:lnSpc>
              <a:spcBef>
                <a:spcPts val="0"/>
              </a:spcBef>
              <a:spcAft>
                <a:spcPts val="0"/>
              </a:spcAft>
              <a:defRPr/>
            </a:lvl8pPr>
            <a:lvl9pPr indent="0" lvl="8" marL="6400800" marR="0" rtl="0" algn="l">
              <a:lnSpc>
                <a:spcPct val="100000"/>
              </a:lnSpc>
              <a:spcBef>
                <a:spcPts val="0"/>
              </a:spcBef>
              <a:spcAft>
                <a:spcPts val="0"/>
              </a:spcAft>
              <a:defRPr/>
            </a:lvl9pPr>
          </a:lstStyle>
          <a:p/>
        </p:txBody>
      </p:sp>
      <p:sp>
        <p:nvSpPr>
          <p:cNvPr id="8" name="Shape 8"/>
          <p:cNvSpPr txBox="1"/>
          <p:nvPr>
            <p:ph idx="12" type="sldNum"/>
          </p:nvPr>
        </p:nvSpPr>
        <p:spPr>
          <a:xfrm>
            <a:off x="4024312" y="9721850"/>
            <a:ext cx="3074987" cy="512762"/>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xml"/><Relationship Id="rId2" Type="http://schemas.openxmlformats.org/officeDocument/2006/relationships/hyperlink" Target="http://gcoch.github.io/D3-tutorial/index.html" TargetMode="External"/><Relationship Id="rId3" Type="http://schemas.openxmlformats.org/officeDocument/2006/relationships/hyperlink" Target="http://stackoverflow.com/questions/13728402/what-is-the-difference-d3-datum-vs-data"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xml"/><Relationship Id="rId2" Type="http://schemas.openxmlformats.org/officeDocument/2006/relationships/hyperlink" Target="http://stackoverflow.com/questions/13728402/what-is-the-difference-d3-datum-vs-data"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xml"/><Relationship Id="rId2" Type="http://schemas.openxmlformats.org/officeDocument/2006/relationships/hyperlink" Target="http://stackoverflow.com/questions/13728402/what-is-the-difference-d3-datum-vs-data"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xml"/><Relationship Id="rId2" Type="http://schemas.openxmlformats.org/officeDocument/2006/relationships/hyperlink" Target="https://s3.eu-central-1.amazonaws.com/ciff/series.json" TargetMode="External"/><Relationship Id="rId3" Type="http://schemas.openxmlformats.org/officeDocument/2006/relationships/hyperlink" Target="https://jsfiddle.net/ddgcarbayo/pu4q8mj5/11/"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notesSlide.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 name="Shape 53"/>
        <p:cNvGrpSpPr/>
        <p:nvPr/>
      </p:nvGrpSpPr>
      <p:grpSpPr>
        <a:xfrm>
          <a:off x="0" y="0"/>
          <a:ext cx="0" cy="0"/>
          <a:chOff x="0" y="0"/>
          <a:chExt cx="0" cy="0"/>
        </a:xfrm>
      </p:grpSpPr>
      <p:sp>
        <p:nvSpPr>
          <p:cNvPr id="54" name="Shape 54"/>
          <p:cNvSpPr txBox="1"/>
          <p:nvPr>
            <p:ph idx="1" type="body"/>
          </p:nvPr>
        </p:nvSpPr>
        <p:spPr>
          <a:xfrm>
            <a:off x="946150" y="4860925"/>
            <a:ext cx="5206999" cy="4605337"/>
          </a:xfrm>
          <a:prstGeom prst="rect">
            <a:avLst/>
          </a:prstGeom>
        </p:spPr>
        <p:txBody>
          <a:bodyPr anchorCtr="0" anchor="ctr" bIns="91425" lIns="91425" rIns="91425" tIns="91425">
            <a:noAutofit/>
          </a:bodyPr>
          <a:lstStyle/>
          <a:p>
            <a:pPr lvl="0">
              <a:spcBef>
                <a:spcPts val="0"/>
              </a:spcBef>
              <a:buNone/>
            </a:pPr>
            <a:r>
              <a:t/>
            </a:r>
            <a:endParaRPr/>
          </a:p>
        </p:txBody>
      </p:sp>
      <p:sp>
        <p:nvSpPr>
          <p:cNvPr id="55" name="Shape 55"/>
          <p:cNvSpPr/>
          <p:nvPr>
            <p:ph idx="2" type="sldImg"/>
          </p:nvPr>
        </p:nvSpPr>
        <p:spPr>
          <a:xfrm>
            <a:off x="990600" y="768350"/>
            <a:ext cx="5116511" cy="383698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txBox="1"/>
          <p:nvPr/>
        </p:nvSpPr>
        <p:spPr>
          <a:xfrm>
            <a:off x="4024312" y="9721850"/>
            <a:ext cx="3074987" cy="512762"/>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76" name="Shape 76"/>
          <p:cNvSpPr/>
          <p:nvPr>
            <p:ph idx="2" type="sldImg"/>
          </p:nvPr>
        </p:nvSpPr>
        <p:spPr>
          <a:xfrm>
            <a:off x="990600" y="768350"/>
            <a:ext cx="5116511" cy="3836986"/>
          </a:xfrm>
          <a:custGeom>
            <a:pathLst>
              <a:path extrusionOk="0" h="120000" w="120000">
                <a:moveTo>
                  <a:pt x="0" y="0"/>
                </a:moveTo>
                <a:lnTo>
                  <a:pt x="120000" y="0"/>
                </a:lnTo>
                <a:lnTo>
                  <a:pt x="120000" y="120000"/>
                </a:lnTo>
                <a:lnTo>
                  <a:pt x="0" y="120000"/>
                </a:lnTo>
                <a:close/>
              </a:path>
            </a:pathLst>
          </a:custGeom>
          <a:noFill/>
          <a:ln>
            <a:noFill/>
          </a:ln>
        </p:spPr>
      </p:sp>
      <p:sp>
        <p:nvSpPr>
          <p:cNvPr id="77" name="Shape 77"/>
          <p:cNvSpPr txBox="1"/>
          <p:nvPr>
            <p:ph idx="1" type="body"/>
          </p:nvPr>
        </p:nvSpPr>
        <p:spPr>
          <a:xfrm>
            <a:off x="946150" y="4860925"/>
            <a:ext cx="5206999" cy="4605337"/>
          </a:xfrm>
          <a:prstGeom prst="rect">
            <a:avLst/>
          </a:prstGeom>
          <a:noFill/>
          <a:ln>
            <a:noFill/>
          </a:ln>
        </p:spPr>
        <p:txBody>
          <a:bodyPr anchorCtr="0" anchor="t" bIns="47750" lIns="95500" rIns="95500" tIns="47750">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155" name="Shape 155"/>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156" name="Shape 156"/>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rPr lang="en-US"/>
              <a:t>No aporta valor, a pesar de tener zoom, no se puede obtener ningún tipo de información. Es, finalmente, una bola de pelo.</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164" name="Shape 164"/>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165" name="Shape 165"/>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Clr>
                <a:schemeClr val="dk1"/>
              </a:buClr>
              <a:buSzPct val="78571"/>
              <a:buFont typeface="Arial"/>
              <a:buNone/>
            </a:pPr>
            <a:r>
              <a:rPr lang="en-US">
                <a:solidFill>
                  <a:schemeClr val="dk1"/>
                </a:solidFill>
              </a:rPr>
              <a:t>En la propuesta, se sigue viendo que de la aplicación (ACID) surgen varios subprocesos (OPC) que cada uno, lanzan N jobs (JCL) En este gráfico se sigue mostrando la pertenencia de cada uno de los procesos y, además, se puede ver de forma clara el tiempo de ejecución que supone cada uno de ellos.</a:t>
            </a:r>
          </a:p>
          <a:p>
            <a:pPr lvl="0" rtl="0">
              <a:spcBef>
                <a:spcPts val="0"/>
              </a:spcBef>
              <a:buClr>
                <a:schemeClr val="dk1"/>
              </a:buClr>
              <a:buSzPct val="78571"/>
              <a:buFont typeface="Arial"/>
              <a:buNone/>
            </a:pPr>
            <a:r>
              <a:t/>
            </a:r>
            <a:endParaRPr>
              <a:solidFill>
                <a:schemeClr val="dk1"/>
              </a:solidFill>
            </a:endParaRPr>
          </a:p>
          <a:p>
            <a:pPr lvl="0" rtl="0">
              <a:spcBef>
                <a:spcPts val="0"/>
              </a:spcBef>
              <a:buClr>
                <a:schemeClr val="dk1"/>
              </a:buClr>
              <a:buSzPct val="78571"/>
              <a:buFont typeface="Arial"/>
              <a:buNone/>
            </a:pPr>
            <a:r>
              <a:t/>
            </a:r>
            <a:endParaRPr>
              <a:solidFill>
                <a:schemeClr val="dk1"/>
              </a:solidFill>
            </a:endParaRPr>
          </a:p>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txBox="1"/>
          <p:nvPr/>
        </p:nvSpPr>
        <p:spPr>
          <a:xfrm>
            <a:off x="4024312" y="9721850"/>
            <a:ext cx="3074987" cy="512762"/>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171" name="Shape 171"/>
          <p:cNvSpPr/>
          <p:nvPr>
            <p:ph idx="2" type="sldImg"/>
          </p:nvPr>
        </p:nvSpPr>
        <p:spPr>
          <a:xfrm>
            <a:off x="990600" y="768350"/>
            <a:ext cx="5116511" cy="3836986"/>
          </a:xfrm>
          <a:custGeom>
            <a:pathLst>
              <a:path extrusionOk="0" h="120000" w="120000">
                <a:moveTo>
                  <a:pt x="0" y="0"/>
                </a:moveTo>
                <a:lnTo>
                  <a:pt x="120000" y="0"/>
                </a:lnTo>
                <a:lnTo>
                  <a:pt x="120000" y="120000"/>
                </a:lnTo>
                <a:lnTo>
                  <a:pt x="0" y="120000"/>
                </a:lnTo>
                <a:close/>
              </a:path>
            </a:pathLst>
          </a:custGeom>
          <a:noFill/>
          <a:ln>
            <a:noFill/>
          </a:ln>
        </p:spPr>
      </p:sp>
      <p:sp>
        <p:nvSpPr>
          <p:cNvPr id="172" name="Shape 172"/>
          <p:cNvSpPr txBox="1"/>
          <p:nvPr>
            <p:ph idx="1" type="body"/>
          </p:nvPr>
        </p:nvSpPr>
        <p:spPr>
          <a:xfrm>
            <a:off x="946150" y="4860925"/>
            <a:ext cx="5206999" cy="4605337"/>
          </a:xfrm>
          <a:prstGeom prst="rect">
            <a:avLst/>
          </a:prstGeom>
          <a:noFill/>
          <a:ln>
            <a:noFill/>
          </a:ln>
        </p:spPr>
        <p:txBody>
          <a:bodyPr anchorCtr="0" anchor="t" bIns="47750" lIns="95500" rIns="95500" tIns="47750">
            <a:noAutofit/>
          </a:bodyPr>
          <a:lstStyle/>
          <a:p>
            <a:pPr lvl="0">
              <a:spcBef>
                <a:spcPts val="0"/>
              </a:spcBef>
              <a:buNone/>
            </a:pPr>
            <a:r>
              <a:rPr lang="en-US"/>
              <a:t>De nuevo…. qué gráficos aportan más información?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178" name="Shape 178"/>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179" name="Shape 179"/>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rPr lang="en-US"/>
              <a:t>A es el doble de C y B es exactamente igual que D. ¿Nos sirve de algo este gráfico?</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946150" y="4860925"/>
            <a:ext cx="5207100" cy="4605299"/>
          </a:xfrm>
          <a:prstGeom prst="rect">
            <a:avLst/>
          </a:prstGeom>
        </p:spPr>
        <p:txBody>
          <a:bodyPr anchorCtr="0" anchor="ctr" bIns="91425" lIns="91425" rIns="91425" tIns="91425">
            <a:noAutofit/>
          </a:bodyPr>
          <a:lstStyle/>
          <a:p>
            <a:pPr lvl="0">
              <a:spcBef>
                <a:spcPts val="0"/>
              </a:spcBef>
              <a:buNone/>
            </a:pPr>
            <a:r>
              <a:rPr lang="en-US"/>
              <a:t>El primer gráfico muestra el número de votos pero no de escaños. El segundo los escaños (con ayuda de indicadores) pero verdaderamente, no nos ayuda sobre las mayorías (porque AhoraMadrid y PP no tienen pinta de pactar) Por todo ello, el segundo gráfico es bastante absurdo y nos aporta poca información.</a:t>
            </a:r>
          </a:p>
        </p:txBody>
      </p:sp>
      <p:sp>
        <p:nvSpPr>
          <p:cNvPr id="186" name="Shape 186"/>
          <p:cNvSpPr txBox="1"/>
          <p:nvPr>
            <p:ph idx="12" type="sldNum"/>
          </p:nvPr>
        </p:nvSpPr>
        <p:spPr>
          <a:xfrm>
            <a:off x="4024312" y="9721850"/>
            <a:ext cx="3074999" cy="512700"/>
          </a:xfrm>
          <a:prstGeom prst="rect">
            <a:avLst/>
          </a:prstGeom>
        </p:spPr>
        <p:txBody>
          <a:bodyPr anchorCtr="0" anchor="b" bIns="47750" lIns="95500" rIns="95500" tIns="477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946150" y="4860925"/>
            <a:ext cx="5207100" cy="4605299"/>
          </a:xfrm>
          <a:prstGeom prst="rect">
            <a:avLst/>
          </a:prstGeom>
        </p:spPr>
        <p:txBody>
          <a:bodyPr anchorCtr="0" anchor="ctr" bIns="91425" lIns="91425" rIns="91425" tIns="91425">
            <a:noAutofit/>
          </a:bodyPr>
          <a:lstStyle/>
          <a:p>
            <a:pPr lvl="0">
              <a:spcBef>
                <a:spcPts val="0"/>
              </a:spcBef>
              <a:buNone/>
            </a:pPr>
            <a:r>
              <a:rPr lang="en-US"/>
              <a:t>En este gráfico se ven escaños y votos, y visualmente de una forma directa, sabemos que el PP tiene más votos que AhoraMadrid. ¿Cuál sería el gráfico ideal? Un queso ordenado PP, C's, PSOE, AhoraMadrid junto con uno de barras con información sobre los votos?</a:t>
            </a:r>
          </a:p>
        </p:txBody>
      </p:sp>
      <p:sp>
        <p:nvSpPr>
          <p:cNvPr id="195" name="Shape 195"/>
          <p:cNvSpPr txBox="1"/>
          <p:nvPr>
            <p:ph idx="12" type="sldNum"/>
          </p:nvPr>
        </p:nvSpPr>
        <p:spPr>
          <a:xfrm>
            <a:off x="4024312" y="9721850"/>
            <a:ext cx="3074999" cy="512700"/>
          </a:xfrm>
          <a:prstGeom prst="rect">
            <a:avLst/>
          </a:prstGeom>
        </p:spPr>
        <p:txBody>
          <a:bodyPr anchorCtr="0" anchor="b" bIns="47750" lIns="95500" rIns="95500" tIns="477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946150" y="4860925"/>
            <a:ext cx="5207100" cy="4605299"/>
          </a:xfrm>
          <a:prstGeom prst="rect">
            <a:avLst/>
          </a:prstGeom>
        </p:spPr>
        <p:txBody>
          <a:bodyPr anchorCtr="0" anchor="ctr" bIns="91425" lIns="91425" rIns="91425" tIns="91425">
            <a:noAutofit/>
          </a:bodyPr>
          <a:lstStyle/>
          <a:p>
            <a:pPr lvl="0">
              <a:spcBef>
                <a:spcPts val="0"/>
              </a:spcBef>
              <a:buNone/>
            </a:pPr>
            <a:r>
              <a:rPr lang="en-US"/>
              <a:t>Un remix más válido.</a:t>
            </a:r>
          </a:p>
        </p:txBody>
      </p:sp>
      <p:sp>
        <p:nvSpPr>
          <p:cNvPr id="203" name="Shape 203"/>
          <p:cNvSpPr txBox="1"/>
          <p:nvPr>
            <p:ph idx="12" type="sldNum"/>
          </p:nvPr>
        </p:nvSpPr>
        <p:spPr>
          <a:xfrm>
            <a:off x="4024312" y="9721850"/>
            <a:ext cx="3074999" cy="512700"/>
          </a:xfrm>
          <a:prstGeom prst="rect">
            <a:avLst/>
          </a:prstGeom>
        </p:spPr>
        <p:txBody>
          <a:bodyPr anchorCtr="0" anchor="b" bIns="47750" lIns="95500" rIns="95500" tIns="477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210" name="Shape 210"/>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211" name="Shape 211"/>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rPr lang="en-US"/>
              <a:t>¿Qué nos muestra este gráfico? Las visitas a una web desde Minnesota en sus horarios. De un vistazo vemos los días, las peores horas, las horas más despejadas. Además, con el gráfico de tarta, utilizado SÓLO para comparar 2 variables, queda muy claro que hay muchas más visitas desde un PC que desde el móvil.</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217" name="Shape 217"/>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218" name="Shape 218"/>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rPr lang="en-US"/>
              <a:t>A menos “tinta”, más claridad. El mismo gráfico con colores invertidos, favorece la lectura al ser todo mucho más claro. También es bueno eliminar los ceros y utilizar letras (20.000.000 = 20M)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 name="Shape 222"/>
        <p:cNvGrpSpPr/>
        <p:nvPr/>
      </p:nvGrpSpPr>
      <p:grpSpPr>
        <a:xfrm>
          <a:off x="0" y="0"/>
          <a:ext cx="0" cy="0"/>
          <a:chOff x="0" y="0"/>
          <a:chExt cx="0" cy="0"/>
        </a:xfrm>
      </p:grpSpPr>
      <p:sp>
        <p:nvSpPr>
          <p:cNvPr id="223" name="Shape 223"/>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224" name="Shape 224"/>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225" name="Shape 225"/>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rPr lang="en-US"/>
              <a:t>Jugando con contrastes en las formas, posiciones y colores, el ser humano detecta el concepto en menos de 10 ms.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txBox="1"/>
          <p:nvPr/>
        </p:nvSpPr>
        <p:spPr>
          <a:xfrm>
            <a:off x="4024312" y="9721850"/>
            <a:ext cx="3074987" cy="512762"/>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85" name="Shape 85"/>
          <p:cNvSpPr/>
          <p:nvPr>
            <p:ph idx="2" type="sldImg"/>
          </p:nvPr>
        </p:nvSpPr>
        <p:spPr>
          <a:xfrm>
            <a:off x="990600" y="768350"/>
            <a:ext cx="5116511" cy="3836986"/>
          </a:xfrm>
          <a:custGeom>
            <a:pathLst>
              <a:path extrusionOk="0" h="120000" w="120000">
                <a:moveTo>
                  <a:pt x="0" y="0"/>
                </a:moveTo>
                <a:lnTo>
                  <a:pt x="120000" y="0"/>
                </a:lnTo>
                <a:lnTo>
                  <a:pt x="120000" y="120000"/>
                </a:lnTo>
                <a:lnTo>
                  <a:pt x="0" y="120000"/>
                </a:lnTo>
                <a:close/>
              </a:path>
            </a:pathLst>
          </a:custGeom>
          <a:noFill/>
          <a:ln>
            <a:noFill/>
          </a:ln>
        </p:spPr>
      </p:sp>
      <p:sp>
        <p:nvSpPr>
          <p:cNvPr id="86" name="Shape 86"/>
          <p:cNvSpPr txBox="1"/>
          <p:nvPr>
            <p:ph idx="1" type="body"/>
          </p:nvPr>
        </p:nvSpPr>
        <p:spPr>
          <a:xfrm>
            <a:off x="946150" y="4860925"/>
            <a:ext cx="5206999" cy="4605337"/>
          </a:xfrm>
          <a:prstGeom prst="rect">
            <a:avLst/>
          </a:prstGeom>
          <a:noFill/>
          <a:ln>
            <a:noFill/>
          </a:ln>
        </p:spPr>
        <p:txBody>
          <a:bodyPr anchorCtr="0" anchor="t" bIns="47750" lIns="95500" rIns="95500" tIns="47750">
            <a:noAutofit/>
          </a:bodyPr>
          <a:lstStyle/>
          <a:p>
            <a:pPr lvl="0">
              <a:spcBef>
                <a:spcPts val="0"/>
              </a:spcBef>
              <a:buNone/>
            </a:pPr>
            <a:r>
              <a:rPr lang="en-US">
                <a:solidFill>
                  <a:schemeClr val="dk1"/>
                </a:solidFill>
              </a:rPr>
              <a:t>Las técnicas de Big Data nos permiten la obtención masiva de información. La información por sí misma no aporta nada y un log masivo de transacciones en sí es tan útil como un montón de papeles apilados en una habitación.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232" name="Shape 232"/>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233" name="Shape 233"/>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rPr lang="en-US"/>
              <a:t>Tipos de gráficos. ¿Para qué utilizaríais cada uno?</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239" name="Shape 239"/>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240" name="Shape 240"/>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246" name="Shape 246"/>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247" name="Shape 247"/>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rPr lang="en-US"/>
              <a:t>Una visualización correcta.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txBox="1"/>
          <p:nvPr/>
        </p:nvSpPr>
        <p:spPr>
          <a:xfrm>
            <a:off x="4024312" y="9721850"/>
            <a:ext cx="3074987" cy="512762"/>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253" name="Shape 253"/>
          <p:cNvSpPr/>
          <p:nvPr>
            <p:ph idx="2" type="sldImg"/>
          </p:nvPr>
        </p:nvSpPr>
        <p:spPr>
          <a:xfrm>
            <a:off x="990600" y="768350"/>
            <a:ext cx="5116511" cy="3836986"/>
          </a:xfrm>
          <a:custGeom>
            <a:pathLst>
              <a:path extrusionOk="0" h="120000" w="120000">
                <a:moveTo>
                  <a:pt x="0" y="0"/>
                </a:moveTo>
                <a:lnTo>
                  <a:pt x="120000" y="0"/>
                </a:lnTo>
                <a:lnTo>
                  <a:pt x="120000" y="120000"/>
                </a:lnTo>
                <a:lnTo>
                  <a:pt x="0" y="120000"/>
                </a:lnTo>
                <a:close/>
              </a:path>
            </a:pathLst>
          </a:custGeom>
          <a:noFill/>
          <a:ln>
            <a:noFill/>
          </a:ln>
        </p:spPr>
      </p:sp>
      <p:sp>
        <p:nvSpPr>
          <p:cNvPr id="254" name="Shape 254"/>
          <p:cNvSpPr txBox="1"/>
          <p:nvPr>
            <p:ph idx="1" type="body"/>
          </p:nvPr>
        </p:nvSpPr>
        <p:spPr>
          <a:xfrm>
            <a:off x="946150" y="4860925"/>
            <a:ext cx="5206999" cy="4605337"/>
          </a:xfrm>
          <a:prstGeom prst="rect">
            <a:avLst/>
          </a:prstGeom>
          <a:noFill/>
          <a:ln>
            <a:noFill/>
          </a:ln>
        </p:spPr>
        <p:txBody>
          <a:bodyPr anchorCtr="0" anchor="t" bIns="47750" lIns="95500" rIns="95500" tIns="47750">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264" name="Shape 264"/>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265" name="Shape 265"/>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a:spcBef>
                <a:spcPts val="0"/>
              </a:spcBef>
              <a:buNone/>
            </a:pPr>
            <a:r>
              <a:rPr lang="en-US"/>
              <a:t>Corta - pega de gráficos terminados. Poca optimización. No es un framework, es un conjunto de gráficos listos para usar y optimizar.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273" name="Shape 273"/>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274" name="Shape 274"/>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a:spcBef>
                <a:spcPts val="0"/>
              </a:spcBef>
              <a:buNone/>
            </a:pPr>
            <a:r>
              <a:rPr lang="en-US"/>
              <a:t>Con pocas líneas, un gráfico muy elegante e interactivo.</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283" name="Shape 283"/>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284" name="Shape 284"/>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rPr lang="en-US"/>
              <a:t>Corta - pega de gráficos terminados. Poca optimización. No es un framework, es un conjunto de gráficos listos para usar y optimizar.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292" name="Shape 292"/>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293" name="Shape 293"/>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rPr lang="en-US"/>
              <a:t>Con pocas líneas, un gráfico muy elegante e interactivo.</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301" name="Shape 301"/>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302" name="Shape 302"/>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rPr lang="en-US"/>
              <a:t>Corta - pega de gráficos terminados. Poca optimización. No es un framework, es un conjunto de gráficos listos para usar y optimizar.</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 name="Shape 308"/>
        <p:cNvGrpSpPr/>
        <p:nvPr/>
      </p:nvGrpSpPr>
      <p:grpSpPr>
        <a:xfrm>
          <a:off x="0" y="0"/>
          <a:ext cx="0" cy="0"/>
          <a:chOff x="0" y="0"/>
          <a:chExt cx="0" cy="0"/>
        </a:xfrm>
      </p:grpSpPr>
      <p:sp>
        <p:nvSpPr>
          <p:cNvPr id="309" name="Shape 309"/>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310" name="Shape 310"/>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311" name="Shape 311"/>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rPr lang="en-US"/>
              <a:t>Con pocas líneas, un gráfico muy elegante e interactivo.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93" name="Shape 93"/>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94" name="Shape 94"/>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rPr lang="en-US">
                <a:solidFill>
                  <a:schemeClr val="dk1"/>
                </a:solidFill>
              </a:rPr>
              <a:t>Y queremos que llegue el mensaje que pretendemos enviar….</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320" name="Shape 320"/>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321" name="Shape 321"/>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rPr lang="en-US"/>
              <a:t>Corta - pega de gráficos terminados. Poca optimización. No es un framework, es un conjunto de gráficos listos para usar y optimizar.</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329" name="Shape 329"/>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330" name="Shape 330"/>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rPr lang="en-US"/>
              <a:t>Con pocas líneas, un gráfico muy elegante e interactivo.</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946150" y="4860925"/>
            <a:ext cx="5207100" cy="4605299"/>
          </a:xfrm>
          <a:prstGeom prst="rect">
            <a:avLst/>
          </a:prstGeom>
        </p:spPr>
        <p:txBody>
          <a:bodyPr anchorCtr="0" anchor="ctr" bIns="91425" lIns="91425" rIns="91425" tIns="91425">
            <a:noAutofit/>
          </a:bodyPr>
          <a:lstStyle/>
          <a:p>
            <a:pPr lvl="0">
              <a:spcBef>
                <a:spcPts val="0"/>
              </a:spcBef>
              <a:buNone/>
            </a:pPr>
            <a:r>
              <a:t/>
            </a:r>
            <a:endParaRPr/>
          </a:p>
        </p:txBody>
      </p:sp>
      <p:sp>
        <p:nvSpPr>
          <p:cNvPr id="339" name="Shape 339"/>
          <p:cNvSpPr txBox="1"/>
          <p:nvPr>
            <p:ph idx="12" type="sldNum"/>
          </p:nvPr>
        </p:nvSpPr>
        <p:spPr>
          <a:xfrm>
            <a:off x="4024312" y="9721850"/>
            <a:ext cx="3074999" cy="512700"/>
          </a:xfrm>
          <a:prstGeom prst="rect">
            <a:avLst/>
          </a:prstGeom>
        </p:spPr>
        <p:txBody>
          <a:bodyPr anchorCtr="0" anchor="b" bIns="47750" lIns="95500" rIns="95500" tIns="477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6" name="Shape 346"/>
        <p:cNvGrpSpPr/>
        <p:nvPr/>
      </p:nvGrpSpPr>
      <p:grpSpPr>
        <a:xfrm>
          <a:off x="0" y="0"/>
          <a:ext cx="0" cy="0"/>
          <a:chOff x="0" y="0"/>
          <a:chExt cx="0" cy="0"/>
        </a:xfrm>
      </p:grpSpPr>
      <p:sp>
        <p:nvSpPr>
          <p:cNvPr id="347" name="Shape 347"/>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348" name="Shape 348"/>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349" name="Shape 349"/>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 name="Shape 356"/>
        <p:cNvGrpSpPr/>
        <p:nvPr/>
      </p:nvGrpSpPr>
      <p:grpSpPr>
        <a:xfrm>
          <a:off x="0" y="0"/>
          <a:ext cx="0" cy="0"/>
          <a:chOff x="0" y="0"/>
          <a:chExt cx="0" cy="0"/>
        </a:xfrm>
      </p:grpSpPr>
      <p:sp>
        <p:nvSpPr>
          <p:cNvPr id="357" name="Shape 357"/>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358" name="Shape 358"/>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359" name="Shape 359"/>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5" name="Shape 365"/>
        <p:cNvGrpSpPr/>
        <p:nvPr/>
      </p:nvGrpSpPr>
      <p:grpSpPr>
        <a:xfrm>
          <a:off x="0" y="0"/>
          <a:ext cx="0" cy="0"/>
          <a:chOff x="0" y="0"/>
          <a:chExt cx="0" cy="0"/>
        </a:xfrm>
      </p:grpSpPr>
      <p:sp>
        <p:nvSpPr>
          <p:cNvPr id="366" name="Shape 366"/>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367" name="Shape 367"/>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368" name="Shape 368"/>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rPr lang="en-US" u="sng">
                <a:solidFill>
                  <a:schemeClr val="hlink"/>
                </a:solidFill>
                <a:hlinkClick r:id="rId2"/>
              </a:rPr>
              <a:t>http://gcoch.github.io/D3-tutorial/index.html</a:t>
            </a:r>
            <a:r>
              <a:rPr lang="en-US"/>
              <a:t> </a:t>
            </a:r>
            <a:r>
              <a:rPr lang="en-US" u="sng">
                <a:solidFill>
                  <a:schemeClr val="hlink"/>
                </a:solidFill>
                <a:hlinkClick r:id="rId3"/>
              </a:rPr>
              <a:t>http://stackoverflow.com/questions/13728402/what-is-the-difference-d3-datum-vs-data</a:t>
            </a:r>
            <a:r>
              <a:rPr lang="en-US"/>
              <a:t>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2" name="Shape 372"/>
        <p:cNvGrpSpPr/>
        <p:nvPr/>
      </p:nvGrpSpPr>
      <p:grpSpPr>
        <a:xfrm>
          <a:off x="0" y="0"/>
          <a:ext cx="0" cy="0"/>
          <a:chOff x="0" y="0"/>
          <a:chExt cx="0" cy="0"/>
        </a:xfrm>
      </p:grpSpPr>
      <p:sp>
        <p:nvSpPr>
          <p:cNvPr id="373" name="Shape 373"/>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374" name="Shape 374"/>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375" name="Shape 375"/>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rPr lang="en-US" u="sng">
                <a:solidFill>
                  <a:schemeClr val="hlink"/>
                </a:solidFill>
                <a:hlinkClick r:id="rId2"/>
              </a:rPr>
              <a:t>http://stackoverflow.com/questions/13728402/what-is-the-difference-d3-datum-vs-data</a:t>
            </a:r>
            <a:r>
              <a:rPr lang="en-US"/>
              <a:t>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1" name="Shape 381"/>
        <p:cNvGrpSpPr/>
        <p:nvPr/>
      </p:nvGrpSpPr>
      <p:grpSpPr>
        <a:xfrm>
          <a:off x="0" y="0"/>
          <a:ext cx="0" cy="0"/>
          <a:chOff x="0" y="0"/>
          <a:chExt cx="0" cy="0"/>
        </a:xfrm>
      </p:grpSpPr>
      <p:sp>
        <p:nvSpPr>
          <p:cNvPr id="382" name="Shape 382"/>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383" name="Shape 383"/>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384" name="Shape 384"/>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rPr lang="en-US" u="sng">
                <a:solidFill>
                  <a:schemeClr val="hlink"/>
                </a:solidFill>
                <a:hlinkClick r:id="rId2"/>
              </a:rPr>
              <a:t>http://stackoverflow.com/questions/13728402/what-is-the-difference-d3-datum-vs-data</a:t>
            </a:r>
            <a:r>
              <a:rPr lang="en-US"/>
              <a:t>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0" name="Shape 390"/>
        <p:cNvGrpSpPr/>
        <p:nvPr/>
      </p:nvGrpSpPr>
      <p:grpSpPr>
        <a:xfrm>
          <a:off x="0" y="0"/>
          <a:ext cx="0" cy="0"/>
          <a:chOff x="0" y="0"/>
          <a:chExt cx="0" cy="0"/>
        </a:xfrm>
      </p:grpSpPr>
      <p:sp>
        <p:nvSpPr>
          <p:cNvPr id="391" name="Shape 391"/>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392" name="Shape 392"/>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393" name="Shape 393"/>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1" name="Shape 401"/>
        <p:cNvGrpSpPr/>
        <p:nvPr/>
      </p:nvGrpSpPr>
      <p:grpSpPr>
        <a:xfrm>
          <a:off x="0" y="0"/>
          <a:ext cx="0" cy="0"/>
          <a:chOff x="0" y="0"/>
          <a:chExt cx="0" cy="0"/>
        </a:xfrm>
      </p:grpSpPr>
      <p:sp>
        <p:nvSpPr>
          <p:cNvPr id="402" name="Shape 402"/>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403" name="Shape 403"/>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404" name="Shape 404"/>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104" name="Shape 104"/>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105" name="Shape 105"/>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rPr lang="en-US">
                <a:solidFill>
                  <a:schemeClr val="dk1"/>
                </a:solidFill>
              </a:rPr>
              <a:t>Las técnicas de Big Data nos permiten la obtención masiva de información. La información por sí misma no aporta nada y un log masivo de transacciones en sí es tan útil como un montón de papeles apilados en una habitación.</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1" name="Shape 411"/>
        <p:cNvGrpSpPr/>
        <p:nvPr/>
      </p:nvGrpSpPr>
      <p:grpSpPr>
        <a:xfrm>
          <a:off x="0" y="0"/>
          <a:ext cx="0" cy="0"/>
          <a:chOff x="0" y="0"/>
          <a:chExt cx="0" cy="0"/>
        </a:xfrm>
      </p:grpSpPr>
      <p:sp>
        <p:nvSpPr>
          <p:cNvPr id="412" name="Shape 412"/>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413" name="Shape 413"/>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414" name="Shape 414"/>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0" name="Shape 420"/>
        <p:cNvGrpSpPr/>
        <p:nvPr/>
      </p:nvGrpSpPr>
      <p:grpSpPr>
        <a:xfrm>
          <a:off x="0" y="0"/>
          <a:ext cx="0" cy="0"/>
          <a:chOff x="0" y="0"/>
          <a:chExt cx="0" cy="0"/>
        </a:xfrm>
      </p:grpSpPr>
      <p:sp>
        <p:nvSpPr>
          <p:cNvPr id="421" name="Shape 421"/>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422" name="Shape 422"/>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423" name="Shape 423"/>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1" name="Shape 431"/>
        <p:cNvGrpSpPr/>
        <p:nvPr/>
      </p:nvGrpSpPr>
      <p:grpSpPr>
        <a:xfrm>
          <a:off x="0" y="0"/>
          <a:ext cx="0" cy="0"/>
          <a:chOff x="0" y="0"/>
          <a:chExt cx="0" cy="0"/>
        </a:xfrm>
      </p:grpSpPr>
      <p:sp>
        <p:nvSpPr>
          <p:cNvPr id="432" name="Shape 432"/>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433" name="Shape 433"/>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434" name="Shape 434"/>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0" name="Shape 440"/>
        <p:cNvGrpSpPr/>
        <p:nvPr/>
      </p:nvGrpSpPr>
      <p:grpSpPr>
        <a:xfrm>
          <a:off x="0" y="0"/>
          <a:ext cx="0" cy="0"/>
          <a:chOff x="0" y="0"/>
          <a:chExt cx="0" cy="0"/>
        </a:xfrm>
      </p:grpSpPr>
      <p:sp>
        <p:nvSpPr>
          <p:cNvPr id="441" name="Shape 441"/>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442" name="Shape 442"/>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443" name="Shape 443"/>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0" name="Shape 450"/>
        <p:cNvGrpSpPr/>
        <p:nvPr/>
      </p:nvGrpSpPr>
      <p:grpSpPr>
        <a:xfrm>
          <a:off x="0" y="0"/>
          <a:ext cx="0" cy="0"/>
          <a:chOff x="0" y="0"/>
          <a:chExt cx="0" cy="0"/>
        </a:xfrm>
      </p:grpSpPr>
      <p:sp>
        <p:nvSpPr>
          <p:cNvPr id="451" name="Shape 451"/>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452" name="Shape 452"/>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453" name="Shape 453"/>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7" name="Shape 457"/>
        <p:cNvGrpSpPr/>
        <p:nvPr/>
      </p:nvGrpSpPr>
      <p:grpSpPr>
        <a:xfrm>
          <a:off x="0" y="0"/>
          <a:ext cx="0" cy="0"/>
          <a:chOff x="0" y="0"/>
          <a:chExt cx="0" cy="0"/>
        </a:xfrm>
      </p:grpSpPr>
      <p:sp>
        <p:nvSpPr>
          <p:cNvPr id="458" name="Shape 458"/>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459" name="Shape 459"/>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460" name="Shape 460"/>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6" name="Shape 466"/>
        <p:cNvGrpSpPr/>
        <p:nvPr/>
      </p:nvGrpSpPr>
      <p:grpSpPr>
        <a:xfrm>
          <a:off x="0" y="0"/>
          <a:ext cx="0" cy="0"/>
          <a:chOff x="0" y="0"/>
          <a:chExt cx="0" cy="0"/>
        </a:xfrm>
      </p:grpSpPr>
      <p:sp>
        <p:nvSpPr>
          <p:cNvPr id="467" name="Shape 467"/>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468" name="Shape 468"/>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469" name="Shape 469"/>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5" name="Shape 475"/>
        <p:cNvGrpSpPr/>
        <p:nvPr/>
      </p:nvGrpSpPr>
      <p:grpSpPr>
        <a:xfrm>
          <a:off x="0" y="0"/>
          <a:ext cx="0" cy="0"/>
          <a:chOff x="0" y="0"/>
          <a:chExt cx="0" cy="0"/>
        </a:xfrm>
      </p:grpSpPr>
      <p:sp>
        <p:nvSpPr>
          <p:cNvPr id="476" name="Shape 476"/>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477" name="Shape 477"/>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478" name="Shape 478"/>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5" name="Shape 485"/>
        <p:cNvGrpSpPr/>
        <p:nvPr/>
      </p:nvGrpSpPr>
      <p:grpSpPr>
        <a:xfrm>
          <a:off x="0" y="0"/>
          <a:ext cx="0" cy="0"/>
          <a:chOff x="0" y="0"/>
          <a:chExt cx="0" cy="0"/>
        </a:xfrm>
      </p:grpSpPr>
      <p:sp>
        <p:nvSpPr>
          <p:cNvPr id="486" name="Shape 486"/>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487" name="Shape 487"/>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488" name="Shape 488"/>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3" name="Shape 493"/>
        <p:cNvGrpSpPr/>
        <p:nvPr/>
      </p:nvGrpSpPr>
      <p:grpSpPr>
        <a:xfrm>
          <a:off x="0" y="0"/>
          <a:ext cx="0" cy="0"/>
          <a:chOff x="0" y="0"/>
          <a:chExt cx="0" cy="0"/>
        </a:xfrm>
      </p:grpSpPr>
      <p:sp>
        <p:nvSpPr>
          <p:cNvPr id="494" name="Shape 494"/>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495" name="Shape 495"/>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496" name="Shape 496"/>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txBox="1"/>
          <p:nvPr/>
        </p:nvSpPr>
        <p:spPr>
          <a:xfrm>
            <a:off x="4024312" y="9721850"/>
            <a:ext cx="3074987" cy="512762"/>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113" name="Shape 113"/>
          <p:cNvSpPr/>
          <p:nvPr>
            <p:ph idx="2" type="sldImg"/>
          </p:nvPr>
        </p:nvSpPr>
        <p:spPr>
          <a:xfrm>
            <a:off x="990600" y="768350"/>
            <a:ext cx="5116511" cy="3836986"/>
          </a:xfrm>
          <a:custGeom>
            <a:pathLst>
              <a:path extrusionOk="0" h="120000" w="120000">
                <a:moveTo>
                  <a:pt x="0" y="0"/>
                </a:moveTo>
                <a:lnTo>
                  <a:pt x="120000" y="0"/>
                </a:lnTo>
                <a:lnTo>
                  <a:pt x="120000" y="120000"/>
                </a:lnTo>
                <a:lnTo>
                  <a:pt x="0" y="120000"/>
                </a:lnTo>
                <a:close/>
              </a:path>
            </a:pathLst>
          </a:custGeom>
          <a:noFill/>
          <a:ln>
            <a:noFill/>
          </a:ln>
        </p:spPr>
      </p:sp>
      <p:sp>
        <p:nvSpPr>
          <p:cNvPr id="114" name="Shape 114"/>
          <p:cNvSpPr txBox="1"/>
          <p:nvPr>
            <p:ph idx="1" type="body"/>
          </p:nvPr>
        </p:nvSpPr>
        <p:spPr>
          <a:xfrm>
            <a:off x="946150" y="4860925"/>
            <a:ext cx="5206999" cy="4605337"/>
          </a:xfrm>
          <a:prstGeom prst="rect">
            <a:avLst/>
          </a:prstGeom>
          <a:noFill/>
          <a:ln>
            <a:noFill/>
          </a:ln>
        </p:spPr>
        <p:txBody>
          <a:bodyPr anchorCtr="0" anchor="t" bIns="47750" lIns="95500" rIns="95500" tIns="47750">
            <a:noAutofit/>
          </a:bodyPr>
          <a:lstStyle/>
          <a:p>
            <a:pPr lvl="0">
              <a:spcBef>
                <a:spcPts val="0"/>
              </a:spcBef>
              <a:buNone/>
            </a:pPr>
            <a:r>
              <a:rPr lang="en-US"/>
              <a:t>Un log de 45.000.000 de transacciones bancarias, no aporta absolutamente nada. Pero 45.000.000 de datos, permiten extraer una información que, tras procesarlo y mediante una correcta visualización, facilita la toma de decisiones al cliente. Introducir que en BBVA se ejecutan más de 140.000 procesos automatizados que generan TB de información diariamente. Salamandra…. etc etc.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3" name="Shape 503"/>
        <p:cNvGrpSpPr/>
        <p:nvPr/>
      </p:nvGrpSpPr>
      <p:grpSpPr>
        <a:xfrm>
          <a:off x="0" y="0"/>
          <a:ext cx="0" cy="0"/>
          <a:chOff x="0" y="0"/>
          <a:chExt cx="0" cy="0"/>
        </a:xfrm>
      </p:grpSpPr>
      <p:sp>
        <p:nvSpPr>
          <p:cNvPr id="504" name="Shape 504"/>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505" name="Shape 505"/>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506" name="Shape 506"/>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1" name="Shape 511"/>
        <p:cNvGrpSpPr/>
        <p:nvPr/>
      </p:nvGrpSpPr>
      <p:grpSpPr>
        <a:xfrm>
          <a:off x="0" y="0"/>
          <a:ext cx="0" cy="0"/>
          <a:chOff x="0" y="0"/>
          <a:chExt cx="0" cy="0"/>
        </a:xfrm>
      </p:grpSpPr>
      <p:sp>
        <p:nvSpPr>
          <p:cNvPr id="512" name="Shape 512"/>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513" name="Shape 513"/>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514" name="Shape 514"/>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9" name="Shape 519"/>
        <p:cNvGrpSpPr/>
        <p:nvPr/>
      </p:nvGrpSpPr>
      <p:grpSpPr>
        <a:xfrm>
          <a:off x="0" y="0"/>
          <a:ext cx="0" cy="0"/>
          <a:chOff x="0" y="0"/>
          <a:chExt cx="0" cy="0"/>
        </a:xfrm>
      </p:grpSpPr>
      <p:sp>
        <p:nvSpPr>
          <p:cNvPr id="520" name="Shape 520"/>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521" name="Shape 521"/>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522" name="Shape 522"/>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8" name="Shape 528"/>
        <p:cNvGrpSpPr/>
        <p:nvPr/>
      </p:nvGrpSpPr>
      <p:grpSpPr>
        <a:xfrm>
          <a:off x="0" y="0"/>
          <a:ext cx="0" cy="0"/>
          <a:chOff x="0" y="0"/>
          <a:chExt cx="0" cy="0"/>
        </a:xfrm>
      </p:grpSpPr>
      <p:sp>
        <p:nvSpPr>
          <p:cNvPr id="529" name="Shape 529"/>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p:spPr>
      </p:sp>
      <p:sp>
        <p:nvSpPr>
          <p:cNvPr id="530" name="Shape 530"/>
          <p:cNvSpPr txBox="1"/>
          <p:nvPr>
            <p:ph idx="1" type="body"/>
          </p:nvPr>
        </p:nvSpPr>
        <p:spPr>
          <a:xfrm>
            <a:off x="946150" y="4860925"/>
            <a:ext cx="5207100" cy="4605299"/>
          </a:xfrm>
          <a:prstGeom prst="rect">
            <a:avLst/>
          </a:prstGeom>
        </p:spPr>
        <p:txBody>
          <a:bodyPr anchorCtr="0" anchor="ctr" bIns="91425" lIns="91425" rIns="91425" tIns="91425">
            <a:noAutofit/>
          </a:bodyPr>
          <a:lstStyle/>
          <a:p>
            <a:pPr lvl="0" rtl="0">
              <a:spcBef>
                <a:spcPts val="0"/>
              </a:spcBef>
              <a:buNone/>
            </a:pPr>
            <a:r>
              <a:t/>
            </a:r>
            <a:endParaRPr/>
          </a:p>
        </p:txBody>
      </p:sp>
      <p:sp>
        <p:nvSpPr>
          <p:cNvPr id="531" name="Shape 531"/>
          <p:cNvSpPr txBox="1"/>
          <p:nvPr>
            <p:ph idx="12" type="sldNum"/>
          </p:nvPr>
        </p:nvSpPr>
        <p:spPr>
          <a:xfrm>
            <a:off x="4024312" y="9721850"/>
            <a:ext cx="3074999" cy="512700"/>
          </a:xfrm>
          <a:prstGeom prst="rect">
            <a:avLst/>
          </a:prstGeom>
        </p:spPr>
        <p:txBody>
          <a:bodyPr anchorCtr="0" anchor="b" bIns="47750" lIns="95500" rIns="95500" tIns="4775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7" name="Shape 537"/>
        <p:cNvGrpSpPr/>
        <p:nvPr/>
      </p:nvGrpSpPr>
      <p:grpSpPr>
        <a:xfrm>
          <a:off x="0" y="0"/>
          <a:ext cx="0" cy="0"/>
          <a:chOff x="0" y="0"/>
          <a:chExt cx="0" cy="0"/>
        </a:xfrm>
      </p:grpSpPr>
      <p:sp>
        <p:nvSpPr>
          <p:cNvPr id="538" name="Shape 538"/>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p:spPr>
      </p:sp>
      <p:sp>
        <p:nvSpPr>
          <p:cNvPr id="539" name="Shape 539"/>
          <p:cNvSpPr txBox="1"/>
          <p:nvPr>
            <p:ph idx="1" type="body"/>
          </p:nvPr>
        </p:nvSpPr>
        <p:spPr>
          <a:xfrm>
            <a:off x="946150" y="4860925"/>
            <a:ext cx="5207100" cy="4605299"/>
          </a:xfrm>
          <a:prstGeom prst="rect">
            <a:avLst/>
          </a:prstGeom>
        </p:spPr>
        <p:txBody>
          <a:bodyPr anchorCtr="0" anchor="ctr" bIns="91425" lIns="91425" rIns="91425" tIns="91425">
            <a:noAutofit/>
          </a:bodyPr>
          <a:lstStyle/>
          <a:p>
            <a:pPr lvl="0" rtl="0">
              <a:spcBef>
                <a:spcPts val="0"/>
              </a:spcBef>
              <a:buNone/>
            </a:pPr>
            <a:r>
              <a:t/>
            </a:r>
            <a:endParaRPr/>
          </a:p>
        </p:txBody>
      </p:sp>
      <p:sp>
        <p:nvSpPr>
          <p:cNvPr id="540" name="Shape 540"/>
          <p:cNvSpPr txBox="1"/>
          <p:nvPr>
            <p:ph idx="12" type="sldNum"/>
          </p:nvPr>
        </p:nvSpPr>
        <p:spPr>
          <a:xfrm>
            <a:off x="4024312" y="9721850"/>
            <a:ext cx="3074999" cy="512700"/>
          </a:xfrm>
          <a:prstGeom prst="rect">
            <a:avLst/>
          </a:prstGeom>
        </p:spPr>
        <p:txBody>
          <a:bodyPr anchorCtr="0" anchor="b" bIns="47750" lIns="95500" rIns="95500" tIns="4775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5" name="Shape 545"/>
        <p:cNvGrpSpPr/>
        <p:nvPr/>
      </p:nvGrpSpPr>
      <p:grpSpPr>
        <a:xfrm>
          <a:off x="0" y="0"/>
          <a:ext cx="0" cy="0"/>
          <a:chOff x="0" y="0"/>
          <a:chExt cx="0" cy="0"/>
        </a:xfrm>
      </p:grpSpPr>
      <p:sp>
        <p:nvSpPr>
          <p:cNvPr id="546" name="Shape 546"/>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p:spPr>
      </p:sp>
      <p:sp>
        <p:nvSpPr>
          <p:cNvPr id="547" name="Shape 547"/>
          <p:cNvSpPr txBox="1"/>
          <p:nvPr>
            <p:ph idx="1" type="body"/>
          </p:nvPr>
        </p:nvSpPr>
        <p:spPr>
          <a:xfrm>
            <a:off x="946150" y="4860925"/>
            <a:ext cx="5207100" cy="4605299"/>
          </a:xfrm>
          <a:prstGeom prst="rect">
            <a:avLst/>
          </a:prstGeom>
        </p:spPr>
        <p:txBody>
          <a:bodyPr anchorCtr="0" anchor="ctr" bIns="91425" lIns="91425" rIns="91425" tIns="91425">
            <a:noAutofit/>
          </a:bodyPr>
          <a:lstStyle/>
          <a:p>
            <a:pPr lvl="0" rtl="0">
              <a:spcBef>
                <a:spcPts val="0"/>
              </a:spcBef>
              <a:buNone/>
            </a:pPr>
            <a:r>
              <a:t/>
            </a:r>
            <a:endParaRPr/>
          </a:p>
        </p:txBody>
      </p:sp>
      <p:sp>
        <p:nvSpPr>
          <p:cNvPr id="548" name="Shape 548"/>
          <p:cNvSpPr txBox="1"/>
          <p:nvPr>
            <p:ph idx="12" type="sldNum"/>
          </p:nvPr>
        </p:nvSpPr>
        <p:spPr>
          <a:xfrm>
            <a:off x="4024312" y="9721850"/>
            <a:ext cx="3074999" cy="512700"/>
          </a:xfrm>
          <a:prstGeom prst="rect">
            <a:avLst/>
          </a:prstGeom>
        </p:spPr>
        <p:txBody>
          <a:bodyPr anchorCtr="0" anchor="b" bIns="47750" lIns="95500" rIns="95500" tIns="4775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p:spPr>
      </p:sp>
      <p:sp>
        <p:nvSpPr>
          <p:cNvPr id="564" name="Shape 564"/>
          <p:cNvSpPr txBox="1"/>
          <p:nvPr>
            <p:ph idx="1" type="body"/>
          </p:nvPr>
        </p:nvSpPr>
        <p:spPr>
          <a:xfrm>
            <a:off x="946150" y="4860925"/>
            <a:ext cx="5207100" cy="4605299"/>
          </a:xfrm>
          <a:prstGeom prst="rect">
            <a:avLst/>
          </a:prstGeom>
        </p:spPr>
        <p:txBody>
          <a:bodyPr anchorCtr="0" anchor="ctr" bIns="91425" lIns="91425" rIns="91425" tIns="91425">
            <a:noAutofit/>
          </a:bodyPr>
          <a:lstStyle/>
          <a:p>
            <a:pPr lvl="0" rtl="0">
              <a:spcBef>
                <a:spcPts val="0"/>
              </a:spcBef>
              <a:buNone/>
            </a:pPr>
            <a:r>
              <a:t/>
            </a:r>
            <a:endParaRPr/>
          </a:p>
        </p:txBody>
      </p:sp>
      <p:sp>
        <p:nvSpPr>
          <p:cNvPr id="565" name="Shape 565"/>
          <p:cNvSpPr txBox="1"/>
          <p:nvPr>
            <p:ph idx="12" type="sldNum"/>
          </p:nvPr>
        </p:nvSpPr>
        <p:spPr>
          <a:xfrm>
            <a:off x="4024312" y="9721850"/>
            <a:ext cx="3074999" cy="512700"/>
          </a:xfrm>
          <a:prstGeom prst="rect">
            <a:avLst/>
          </a:prstGeom>
        </p:spPr>
        <p:txBody>
          <a:bodyPr anchorCtr="0" anchor="b" bIns="47750" lIns="95500" rIns="95500" tIns="4775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p:spPr>
      </p:sp>
      <p:sp>
        <p:nvSpPr>
          <p:cNvPr id="572" name="Shape 572"/>
          <p:cNvSpPr txBox="1"/>
          <p:nvPr>
            <p:ph idx="1" type="body"/>
          </p:nvPr>
        </p:nvSpPr>
        <p:spPr>
          <a:xfrm>
            <a:off x="946150" y="4860925"/>
            <a:ext cx="5207100" cy="4605299"/>
          </a:xfrm>
          <a:prstGeom prst="rect">
            <a:avLst/>
          </a:prstGeom>
        </p:spPr>
        <p:txBody>
          <a:bodyPr anchorCtr="0" anchor="ctr" bIns="91425" lIns="91425" rIns="91425" tIns="91425">
            <a:noAutofit/>
          </a:bodyPr>
          <a:lstStyle/>
          <a:p>
            <a:pPr lvl="0" rtl="0">
              <a:spcBef>
                <a:spcPts val="0"/>
              </a:spcBef>
              <a:buNone/>
            </a:pPr>
            <a:r>
              <a:rPr lang="en-US"/>
              <a:t>https://jsfiddle.net/ddgcarbayo/gdg9Ljo5/1/</a:t>
            </a:r>
          </a:p>
        </p:txBody>
      </p:sp>
      <p:sp>
        <p:nvSpPr>
          <p:cNvPr id="573" name="Shape 573"/>
          <p:cNvSpPr txBox="1"/>
          <p:nvPr>
            <p:ph idx="12" type="sldNum"/>
          </p:nvPr>
        </p:nvSpPr>
        <p:spPr>
          <a:xfrm>
            <a:off x="4024312" y="9721850"/>
            <a:ext cx="3074999" cy="512700"/>
          </a:xfrm>
          <a:prstGeom prst="rect">
            <a:avLst/>
          </a:prstGeom>
        </p:spPr>
        <p:txBody>
          <a:bodyPr anchorCtr="0" anchor="b" bIns="47750" lIns="95500" rIns="95500" tIns="4775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7" name="Shape 577"/>
        <p:cNvGrpSpPr/>
        <p:nvPr/>
      </p:nvGrpSpPr>
      <p:grpSpPr>
        <a:xfrm>
          <a:off x="0" y="0"/>
          <a:ext cx="0" cy="0"/>
          <a:chOff x="0" y="0"/>
          <a:chExt cx="0" cy="0"/>
        </a:xfrm>
      </p:grpSpPr>
      <p:sp>
        <p:nvSpPr>
          <p:cNvPr id="578" name="Shape 578"/>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p:spPr>
      </p:sp>
      <p:sp>
        <p:nvSpPr>
          <p:cNvPr id="579" name="Shape 579"/>
          <p:cNvSpPr txBox="1"/>
          <p:nvPr>
            <p:ph idx="1" type="body"/>
          </p:nvPr>
        </p:nvSpPr>
        <p:spPr>
          <a:xfrm>
            <a:off x="946150" y="4860925"/>
            <a:ext cx="5207100" cy="4605299"/>
          </a:xfrm>
          <a:prstGeom prst="rect">
            <a:avLst/>
          </a:prstGeom>
        </p:spPr>
        <p:txBody>
          <a:bodyPr anchorCtr="0" anchor="ctr" bIns="91425" lIns="91425" rIns="91425" tIns="91425">
            <a:noAutofit/>
          </a:bodyPr>
          <a:lstStyle/>
          <a:p>
            <a:pPr lvl="0" rtl="0">
              <a:spcBef>
                <a:spcPts val="0"/>
              </a:spcBef>
              <a:buNone/>
            </a:pPr>
            <a:r>
              <a:t/>
            </a:r>
            <a:endParaRPr/>
          </a:p>
        </p:txBody>
      </p:sp>
      <p:sp>
        <p:nvSpPr>
          <p:cNvPr id="580" name="Shape 580"/>
          <p:cNvSpPr txBox="1"/>
          <p:nvPr>
            <p:ph idx="12" type="sldNum"/>
          </p:nvPr>
        </p:nvSpPr>
        <p:spPr>
          <a:xfrm>
            <a:off x="4024312" y="9721850"/>
            <a:ext cx="3074999" cy="512700"/>
          </a:xfrm>
          <a:prstGeom prst="rect">
            <a:avLst/>
          </a:prstGeom>
        </p:spPr>
        <p:txBody>
          <a:bodyPr anchorCtr="0" anchor="b" bIns="47750" lIns="95500" rIns="95500" tIns="4775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5" name="Shape 585"/>
        <p:cNvGrpSpPr/>
        <p:nvPr/>
      </p:nvGrpSpPr>
      <p:grpSpPr>
        <a:xfrm>
          <a:off x="0" y="0"/>
          <a:ext cx="0" cy="0"/>
          <a:chOff x="0" y="0"/>
          <a:chExt cx="0" cy="0"/>
        </a:xfrm>
      </p:grpSpPr>
      <p:sp>
        <p:nvSpPr>
          <p:cNvPr id="586" name="Shape 586"/>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p:spPr>
      </p:sp>
      <p:sp>
        <p:nvSpPr>
          <p:cNvPr id="587" name="Shape 587"/>
          <p:cNvSpPr txBox="1"/>
          <p:nvPr>
            <p:ph idx="1" type="body"/>
          </p:nvPr>
        </p:nvSpPr>
        <p:spPr>
          <a:xfrm>
            <a:off x="946150" y="4860925"/>
            <a:ext cx="5207100" cy="4605299"/>
          </a:xfrm>
          <a:prstGeom prst="rect">
            <a:avLst/>
          </a:prstGeom>
        </p:spPr>
        <p:txBody>
          <a:bodyPr anchorCtr="0" anchor="ctr" bIns="91425" lIns="91425" rIns="91425" tIns="91425">
            <a:noAutofit/>
          </a:bodyPr>
          <a:lstStyle/>
          <a:p>
            <a:pPr lvl="0" rtl="0">
              <a:spcBef>
                <a:spcPts val="0"/>
              </a:spcBef>
              <a:buNone/>
            </a:pPr>
            <a:r>
              <a:rPr lang="en-US"/>
              <a:t>https://jsfiddle.net/ddgcarbayo/gdg9Ljo5/1/</a:t>
            </a:r>
          </a:p>
        </p:txBody>
      </p:sp>
      <p:sp>
        <p:nvSpPr>
          <p:cNvPr id="588" name="Shape 588"/>
          <p:cNvSpPr txBox="1"/>
          <p:nvPr>
            <p:ph idx="12" type="sldNum"/>
          </p:nvPr>
        </p:nvSpPr>
        <p:spPr>
          <a:xfrm>
            <a:off x="4024312" y="9721850"/>
            <a:ext cx="3074999" cy="512700"/>
          </a:xfrm>
          <a:prstGeom prst="rect">
            <a:avLst/>
          </a:prstGeom>
        </p:spPr>
        <p:txBody>
          <a:bodyPr anchorCtr="0" anchor="b" bIns="47750" lIns="95500" rIns="95500" tIns="4775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122" name="Shape 122"/>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123" name="Shape 123"/>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rtl="0">
              <a:spcBef>
                <a:spcPts val="0"/>
              </a:spcBef>
              <a:buNone/>
            </a:pPr>
            <a:r>
              <a:rPr lang="en-US"/>
              <a:t>Podemos además distraer. Corremos el peligro de hacer que la información (lo importante) quede en segundo plano, pero habrá escenarios en los que podamos dejarnos llevar algo más por la creatividad.</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946150" y="4860925"/>
            <a:ext cx="5207100" cy="4605299"/>
          </a:xfrm>
          <a:prstGeom prst="rect">
            <a:avLst/>
          </a:prstGeom>
        </p:spPr>
        <p:txBody>
          <a:bodyPr anchorCtr="0" anchor="ctr" bIns="91425" lIns="91425" rIns="91425" tIns="91425">
            <a:noAutofit/>
          </a:bodyPr>
          <a:lstStyle/>
          <a:p>
            <a:pPr lvl="0" rtl="0">
              <a:spcBef>
                <a:spcPts val="0"/>
              </a:spcBef>
              <a:buNone/>
            </a:pPr>
            <a:r>
              <a:t/>
            </a:r>
            <a:endParaRPr/>
          </a:p>
        </p:txBody>
      </p:sp>
      <p:sp>
        <p:nvSpPr>
          <p:cNvPr id="595" name="Shape 595"/>
          <p:cNvSpPr txBox="1"/>
          <p:nvPr>
            <p:ph idx="12" type="sldNum"/>
          </p:nvPr>
        </p:nvSpPr>
        <p:spPr>
          <a:xfrm>
            <a:off x="4024312" y="9721850"/>
            <a:ext cx="3074999" cy="512700"/>
          </a:xfrm>
          <a:prstGeom prst="rect">
            <a:avLst/>
          </a:prstGeom>
        </p:spPr>
        <p:txBody>
          <a:bodyPr anchorCtr="0" anchor="b" bIns="47750" lIns="95500" rIns="95500" tIns="4775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0" name="Shape 600"/>
        <p:cNvGrpSpPr/>
        <p:nvPr/>
      </p:nvGrpSpPr>
      <p:grpSpPr>
        <a:xfrm>
          <a:off x="0" y="0"/>
          <a:ext cx="0" cy="0"/>
          <a:chOff x="0" y="0"/>
          <a:chExt cx="0" cy="0"/>
        </a:xfrm>
      </p:grpSpPr>
      <p:sp>
        <p:nvSpPr>
          <p:cNvPr id="601" name="Shape 601"/>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p:spPr>
      </p:sp>
      <p:sp>
        <p:nvSpPr>
          <p:cNvPr id="602" name="Shape 602"/>
          <p:cNvSpPr txBox="1"/>
          <p:nvPr>
            <p:ph idx="1" type="body"/>
          </p:nvPr>
        </p:nvSpPr>
        <p:spPr>
          <a:xfrm>
            <a:off x="946150" y="4860925"/>
            <a:ext cx="5207100" cy="4605299"/>
          </a:xfrm>
          <a:prstGeom prst="rect">
            <a:avLst/>
          </a:prstGeom>
        </p:spPr>
        <p:txBody>
          <a:bodyPr anchorCtr="0" anchor="ctr" bIns="91425" lIns="91425" rIns="91425" tIns="91425">
            <a:noAutofit/>
          </a:bodyPr>
          <a:lstStyle/>
          <a:p>
            <a:pPr lvl="0" rtl="0">
              <a:spcBef>
                <a:spcPts val="0"/>
              </a:spcBef>
              <a:buNone/>
            </a:pPr>
            <a:r>
              <a:rPr lang="en-US" u="sng">
                <a:solidFill>
                  <a:schemeClr val="hlink"/>
                </a:solidFill>
                <a:hlinkClick r:id="rId2"/>
              </a:rPr>
              <a:t>https://s3.eu-central-1.amazonaws.com/ciff/series.json</a:t>
            </a:r>
            <a:br>
              <a:rPr lang="en-US"/>
            </a:br>
            <a:r>
              <a:rPr lang="en-US" u="sng">
                <a:solidFill>
                  <a:schemeClr val="hlink"/>
                </a:solidFill>
                <a:hlinkClick r:id="rId3"/>
              </a:rPr>
              <a:t>https://jsfiddle.net/ddgcarbayo/pu4q8mj5/11/</a:t>
            </a:r>
            <a:r>
              <a:rPr lang="en-US"/>
              <a:t> </a:t>
            </a:r>
          </a:p>
          <a:p>
            <a:pPr lvl="0" rtl="0">
              <a:spcBef>
                <a:spcPts val="0"/>
              </a:spcBef>
              <a:buNone/>
            </a:pPr>
            <a:r>
              <a:rPr lang="en-US">
                <a:solidFill>
                  <a:schemeClr val="dk1"/>
                </a:solidFill>
              </a:rPr>
              <a:t>Con el mapa de España: mouseover, cambiar color. Click: hacer zoom. </a:t>
            </a:r>
          </a:p>
          <a:p>
            <a:pPr lvl="0" rtl="0">
              <a:spcBef>
                <a:spcPts val="0"/>
              </a:spcBef>
              <a:buNone/>
            </a:pPr>
            <a:r>
              <a:rPr lang="en-US">
                <a:solidFill>
                  <a:schemeClr val="dk1"/>
                </a:solidFill>
              </a:rPr>
              <a:t>Revisar DATUM</a:t>
            </a:r>
          </a:p>
        </p:txBody>
      </p:sp>
      <p:sp>
        <p:nvSpPr>
          <p:cNvPr id="603" name="Shape 603"/>
          <p:cNvSpPr txBox="1"/>
          <p:nvPr>
            <p:ph idx="12" type="sldNum"/>
          </p:nvPr>
        </p:nvSpPr>
        <p:spPr>
          <a:xfrm>
            <a:off x="4024312" y="9721850"/>
            <a:ext cx="3074999" cy="512700"/>
          </a:xfrm>
          <a:prstGeom prst="rect">
            <a:avLst/>
          </a:prstGeom>
        </p:spPr>
        <p:txBody>
          <a:bodyPr anchorCtr="0" anchor="b" bIns="47750" lIns="95500" rIns="95500" tIns="4775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8" name="Shape 608"/>
        <p:cNvGrpSpPr/>
        <p:nvPr/>
      </p:nvGrpSpPr>
      <p:grpSpPr>
        <a:xfrm>
          <a:off x="0" y="0"/>
          <a:ext cx="0" cy="0"/>
          <a:chOff x="0" y="0"/>
          <a:chExt cx="0" cy="0"/>
        </a:xfrm>
      </p:grpSpPr>
      <p:sp>
        <p:nvSpPr>
          <p:cNvPr id="609" name="Shape 609"/>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p:spPr>
      </p:sp>
      <p:sp>
        <p:nvSpPr>
          <p:cNvPr id="610" name="Shape 610"/>
          <p:cNvSpPr txBox="1"/>
          <p:nvPr>
            <p:ph idx="1" type="body"/>
          </p:nvPr>
        </p:nvSpPr>
        <p:spPr>
          <a:xfrm>
            <a:off x="946150" y="4860925"/>
            <a:ext cx="5207100" cy="4605299"/>
          </a:xfrm>
          <a:prstGeom prst="rect">
            <a:avLst/>
          </a:prstGeom>
        </p:spPr>
        <p:txBody>
          <a:bodyPr anchorCtr="0" anchor="ctr" bIns="91425" lIns="91425" rIns="91425" tIns="91425">
            <a:noAutofit/>
          </a:bodyPr>
          <a:lstStyle/>
          <a:p>
            <a:pPr lvl="0" rtl="0">
              <a:spcBef>
                <a:spcPts val="0"/>
              </a:spcBef>
              <a:buNone/>
            </a:pPr>
            <a:r>
              <a:t/>
            </a:r>
            <a:endParaRPr/>
          </a:p>
        </p:txBody>
      </p:sp>
      <p:sp>
        <p:nvSpPr>
          <p:cNvPr id="611" name="Shape 611"/>
          <p:cNvSpPr txBox="1"/>
          <p:nvPr>
            <p:ph idx="12" type="sldNum"/>
          </p:nvPr>
        </p:nvSpPr>
        <p:spPr>
          <a:xfrm>
            <a:off x="4024312" y="9721850"/>
            <a:ext cx="3074999" cy="512700"/>
          </a:xfrm>
          <a:prstGeom prst="rect">
            <a:avLst/>
          </a:prstGeom>
        </p:spPr>
        <p:txBody>
          <a:bodyPr anchorCtr="0" anchor="b" bIns="47750" lIns="95500" rIns="95500" tIns="4775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5" name="Shape 615"/>
        <p:cNvGrpSpPr/>
        <p:nvPr/>
      </p:nvGrpSpPr>
      <p:grpSpPr>
        <a:xfrm>
          <a:off x="0" y="0"/>
          <a:ext cx="0" cy="0"/>
          <a:chOff x="0" y="0"/>
          <a:chExt cx="0" cy="0"/>
        </a:xfrm>
      </p:grpSpPr>
      <p:sp>
        <p:nvSpPr>
          <p:cNvPr id="616" name="Shape 616"/>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p:spPr>
      </p:sp>
      <p:sp>
        <p:nvSpPr>
          <p:cNvPr id="617" name="Shape 617"/>
          <p:cNvSpPr txBox="1"/>
          <p:nvPr>
            <p:ph idx="1" type="body"/>
          </p:nvPr>
        </p:nvSpPr>
        <p:spPr>
          <a:xfrm>
            <a:off x="946150" y="4860925"/>
            <a:ext cx="5207100" cy="4605299"/>
          </a:xfrm>
          <a:prstGeom prst="rect">
            <a:avLst/>
          </a:prstGeom>
        </p:spPr>
        <p:txBody>
          <a:bodyPr anchorCtr="0" anchor="ctr" bIns="91425" lIns="91425" rIns="91425" tIns="91425">
            <a:noAutofit/>
          </a:bodyPr>
          <a:lstStyle/>
          <a:p>
            <a:pPr lvl="0" rtl="0">
              <a:spcBef>
                <a:spcPts val="0"/>
              </a:spcBef>
              <a:buNone/>
            </a:pPr>
            <a:r>
              <a:t/>
            </a:r>
            <a:endParaRPr/>
          </a:p>
        </p:txBody>
      </p:sp>
      <p:sp>
        <p:nvSpPr>
          <p:cNvPr id="618" name="Shape 618"/>
          <p:cNvSpPr txBox="1"/>
          <p:nvPr>
            <p:ph idx="12" type="sldNum"/>
          </p:nvPr>
        </p:nvSpPr>
        <p:spPr>
          <a:xfrm>
            <a:off x="4024312" y="9721850"/>
            <a:ext cx="3074999" cy="512700"/>
          </a:xfrm>
          <a:prstGeom prst="rect">
            <a:avLst/>
          </a:prstGeom>
        </p:spPr>
        <p:txBody>
          <a:bodyPr anchorCtr="0" anchor="b" bIns="47750" lIns="95500" rIns="95500" tIns="4775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3" name="Shape 623"/>
        <p:cNvGrpSpPr/>
        <p:nvPr/>
      </p:nvGrpSpPr>
      <p:grpSpPr>
        <a:xfrm>
          <a:off x="0" y="0"/>
          <a:ext cx="0" cy="0"/>
          <a:chOff x="0" y="0"/>
          <a:chExt cx="0" cy="0"/>
        </a:xfrm>
      </p:grpSpPr>
      <p:sp>
        <p:nvSpPr>
          <p:cNvPr id="624" name="Shape 624"/>
          <p:cNvSpPr txBox="1"/>
          <p:nvPr>
            <p:ph idx="1" type="body"/>
          </p:nvPr>
        </p:nvSpPr>
        <p:spPr>
          <a:xfrm>
            <a:off x="946150" y="4860925"/>
            <a:ext cx="5206999" cy="4605337"/>
          </a:xfrm>
          <a:prstGeom prst="rect">
            <a:avLst/>
          </a:prstGeom>
        </p:spPr>
        <p:txBody>
          <a:bodyPr anchorCtr="0" anchor="ctr" bIns="91425" lIns="91425" rIns="91425" tIns="91425">
            <a:noAutofit/>
          </a:bodyPr>
          <a:lstStyle/>
          <a:p>
            <a:pPr lvl="0">
              <a:spcBef>
                <a:spcPts val="0"/>
              </a:spcBef>
              <a:buNone/>
            </a:pPr>
            <a:r>
              <a:t/>
            </a:r>
            <a:endParaRPr/>
          </a:p>
        </p:txBody>
      </p:sp>
      <p:sp>
        <p:nvSpPr>
          <p:cNvPr id="625" name="Shape 625"/>
          <p:cNvSpPr/>
          <p:nvPr>
            <p:ph idx="2" type="sldImg"/>
          </p:nvPr>
        </p:nvSpPr>
        <p:spPr>
          <a:xfrm>
            <a:off x="990600" y="768350"/>
            <a:ext cx="5116511" cy="383698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txBox="1"/>
          <p:nvPr/>
        </p:nvSpPr>
        <p:spPr>
          <a:xfrm>
            <a:off x="4024312" y="9721850"/>
            <a:ext cx="3074987" cy="512762"/>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130" name="Shape 130"/>
          <p:cNvSpPr/>
          <p:nvPr>
            <p:ph idx="2" type="sldImg"/>
          </p:nvPr>
        </p:nvSpPr>
        <p:spPr>
          <a:xfrm>
            <a:off x="990600" y="768350"/>
            <a:ext cx="5116511" cy="3836986"/>
          </a:xfrm>
          <a:custGeom>
            <a:pathLst>
              <a:path extrusionOk="0" h="120000" w="120000">
                <a:moveTo>
                  <a:pt x="0" y="0"/>
                </a:moveTo>
                <a:lnTo>
                  <a:pt x="120000" y="0"/>
                </a:lnTo>
                <a:lnTo>
                  <a:pt x="120000" y="120000"/>
                </a:lnTo>
                <a:lnTo>
                  <a:pt x="0" y="120000"/>
                </a:lnTo>
                <a:close/>
              </a:path>
            </a:pathLst>
          </a:custGeom>
          <a:noFill/>
          <a:ln>
            <a:noFill/>
          </a:ln>
        </p:spPr>
      </p:sp>
      <p:sp>
        <p:nvSpPr>
          <p:cNvPr id="131" name="Shape 131"/>
          <p:cNvSpPr txBox="1"/>
          <p:nvPr>
            <p:ph idx="1" type="body"/>
          </p:nvPr>
        </p:nvSpPr>
        <p:spPr>
          <a:xfrm>
            <a:off x="946150" y="4860925"/>
            <a:ext cx="5206999" cy="4605337"/>
          </a:xfrm>
          <a:prstGeom prst="rect">
            <a:avLst/>
          </a:prstGeom>
          <a:noFill/>
          <a:ln>
            <a:noFill/>
          </a:ln>
        </p:spPr>
        <p:txBody>
          <a:bodyPr anchorCtr="0" anchor="t" bIns="47750" lIns="95500" rIns="95500" tIns="47750">
            <a:noAutofit/>
          </a:bodyPr>
          <a:lstStyle/>
          <a:p>
            <a:pPr lvl="0">
              <a:spcBef>
                <a:spcPts val="0"/>
              </a:spcBef>
              <a:buNone/>
            </a:pPr>
            <a:r>
              <a:rPr lang="en-US"/>
              <a:t>Grafico solicitado por el cliente.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txBox="1"/>
          <p:nvPr/>
        </p:nvSpPr>
        <p:spPr>
          <a:xfrm>
            <a:off x="4024312" y="9721850"/>
            <a:ext cx="3074987" cy="512762"/>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138" name="Shape 138"/>
          <p:cNvSpPr/>
          <p:nvPr>
            <p:ph idx="2" type="sldImg"/>
          </p:nvPr>
        </p:nvSpPr>
        <p:spPr>
          <a:xfrm>
            <a:off x="990600" y="768350"/>
            <a:ext cx="5116511" cy="3836986"/>
          </a:xfrm>
          <a:custGeom>
            <a:pathLst>
              <a:path extrusionOk="0" h="120000" w="120000">
                <a:moveTo>
                  <a:pt x="0" y="0"/>
                </a:moveTo>
                <a:lnTo>
                  <a:pt x="120000" y="0"/>
                </a:lnTo>
                <a:lnTo>
                  <a:pt x="120000" y="120000"/>
                </a:lnTo>
                <a:lnTo>
                  <a:pt x="0" y="120000"/>
                </a:lnTo>
                <a:close/>
              </a:path>
            </a:pathLst>
          </a:custGeom>
          <a:noFill/>
          <a:ln>
            <a:noFill/>
          </a:ln>
        </p:spPr>
      </p:sp>
      <p:sp>
        <p:nvSpPr>
          <p:cNvPr id="139" name="Shape 139"/>
          <p:cNvSpPr txBox="1"/>
          <p:nvPr>
            <p:ph idx="1" type="body"/>
          </p:nvPr>
        </p:nvSpPr>
        <p:spPr>
          <a:xfrm>
            <a:off x="946150" y="4860925"/>
            <a:ext cx="5206999" cy="4605337"/>
          </a:xfrm>
          <a:prstGeom prst="rect">
            <a:avLst/>
          </a:prstGeom>
          <a:noFill/>
          <a:ln>
            <a:noFill/>
          </a:ln>
        </p:spPr>
        <p:txBody>
          <a:bodyPr anchorCtr="0" anchor="t" bIns="47750" lIns="95500" rIns="95500" tIns="47750">
            <a:noAutofit/>
          </a:bodyPr>
          <a:lstStyle/>
          <a:p>
            <a:pPr lvl="0">
              <a:spcBef>
                <a:spcPts val="0"/>
              </a:spcBef>
              <a:buNone/>
            </a:pPr>
            <a:r>
              <a:rPr lang="en-US"/>
              <a:t>Gráfico propuesto por BEEVA.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txBox="1"/>
          <p:nvPr/>
        </p:nvSpPr>
        <p:spPr>
          <a:xfrm>
            <a:off x="4024312" y="9721850"/>
            <a:ext cx="3074999" cy="512700"/>
          </a:xfrm>
          <a:prstGeom prst="rect">
            <a:avLst/>
          </a:prstGeom>
          <a:noFill/>
          <a:ln>
            <a:noFill/>
          </a:ln>
        </p:spPr>
        <p:txBody>
          <a:bodyPr anchorCtr="0" anchor="b" bIns="47750" lIns="95500" rIns="95500" tIns="477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
        <p:nvSpPr>
          <p:cNvPr id="145" name="Shape 145"/>
          <p:cNvSpPr/>
          <p:nvPr>
            <p:ph idx="2" type="sldImg"/>
          </p:nvPr>
        </p:nvSpPr>
        <p:spPr>
          <a:xfrm>
            <a:off x="990600" y="768350"/>
            <a:ext cx="5116500" cy="3837000"/>
          </a:xfrm>
          <a:custGeom>
            <a:pathLst>
              <a:path extrusionOk="0" h="120000" w="120000">
                <a:moveTo>
                  <a:pt x="0" y="0"/>
                </a:moveTo>
                <a:lnTo>
                  <a:pt x="120000" y="0"/>
                </a:lnTo>
                <a:lnTo>
                  <a:pt x="120000" y="120000"/>
                </a:lnTo>
                <a:lnTo>
                  <a:pt x="0" y="120000"/>
                </a:lnTo>
                <a:close/>
              </a:path>
            </a:pathLst>
          </a:custGeom>
          <a:noFill/>
          <a:ln>
            <a:noFill/>
          </a:ln>
        </p:spPr>
      </p:sp>
      <p:sp>
        <p:nvSpPr>
          <p:cNvPr id="146" name="Shape 146"/>
          <p:cNvSpPr txBox="1"/>
          <p:nvPr>
            <p:ph idx="1" type="body"/>
          </p:nvPr>
        </p:nvSpPr>
        <p:spPr>
          <a:xfrm>
            <a:off x="946150" y="4860925"/>
            <a:ext cx="5207100" cy="4605299"/>
          </a:xfrm>
          <a:prstGeom prst="rect">
            <a:avLst/>
          </a:prstGeom>
          <a:noFill/>
          <a:ln>
            <a:noFill/>
          </a:ln>
        </p:spPr>
        <p:txBody>
          <a:bodyPr anchorCtr="0" anchor="t" bIns="47750" lIns="95500" rIns="95500" tIns="47750">
            <a:noAutofit/>
          </a:bodyPr>
          <a:lstStyle/>
          <a:p>
            <a:pPr lvl="0">
              <a:spcBef>
                <a:spcPts val="0"/>
              </a:spcBef>
              <a:buNone/>
            </a:pPr>
            <a:r>
              <a:rPr lang="en-US"/>
              <a:t>Explicar sendos gráficos y preguntar cuál ven más apropiado y por qué? </a:t>
            </a:r>
          </a:p>
        </p:txBody>
      </p:sp>
    </p:spTree>
  </p:cSld>
  <p:clrMapOvr>
    <a:masterClrMapping/>
  </p:clrMapOvr>
</p:notes>
</file>

<file path=ppt/slideLayouts/_rels/slideLayout.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n blanco">
    <p:spTree>
      <p:nvGrpSpPr>
        <p:cNvPr id="20" name="Shape 20"/>
        <p:cNvGrpSpPr/>
        <p:nvPr/>
      </p:nvGrpSpPr>
      <p:grpSpPr>
        <a:xfrm>
          <a:off x="0" y="0"/>
          <a:ext cx="0" cy="0"/>
          <a:chOff x="0" y="0"/>
          <a:chExt cx="0" cy="0"/>
        </a:xfrm>
      </p:grpSpPr>
      <p:sp>
        <p:nvSpPr>
          <p:cNvPr id="21" name="Shape 21"/>
          <p:cNvSpPr txBox="1"/>
          <p:nvPr>
            <p:ph idx="1" type="body"/>
          </p:nvPr>
        </p:nvSpPr>
        <p:spPr>
          <a:xfrm>
            <a:off x="323850" y="1196975"/>
            <a:ext cx="8439150" cy="4465638"/>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2" name="Shape 22"/>
          <p:cNvSpPr txBox="1"/>
          <p:nvPr>
            <p:ph idx="12" type="sldNum"/>
          </p:nvPr>
        </p:nvSpPr>
        <p:spPr>
          <a:xfrm>
            <a:off x="8448675" y="6488112"/>
            <a:ext cx="652462" cy="341311"/>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os objetos">
    <p:spTree>
      <p:nvGrpSpPr>
        <p:cNvPr id="34" name="Shape 34"/>
        <p:cNvGrpSpPr/>
        <p:nvPr/>
      </p:nvGrpSpPr>
      <p:grpSpPr>
        <a:xfrm>
          <a:off x="0" y="0"/>
          <a:ext cx="0" cy="0"/>
          <a:chOff x="0" y="0"/>
          <a:chExt cx="0" cy="0"/>
        </a:xfrm>
      </p:grpSpPr>
      <p:sp>
        <p:nvSpPr>
          <p:cNvPr id="35" name="Shape 35"/>
          <p:cNvSpPr txBox="1"/>
          <p:nvPr>
            <p:ph idx="1" type="body"/>
          </p:nvPr>
        </p:nvSpPr>
        <p:spPr>
          <a:xfrm>
            <a:off x="685800" y="1981200"/>
            <a:ext cx="3809999" cy="41148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6" name="Shape 36"/>
          <p:cNvSpPr txBox="1"/>
          <p:nvPr>
            <p:ph idx="2" type="body"/>
          </p:nvPr>
        </p:nvSpPr>
        <p:spPr>
          <a:xfrm>
            <a:off x="4648200" y="1981200"/>
            <a:ext cx="3809999" cy="41148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7" name="Shape 37"/>
          <p:cNvSpPr txBox="1"/>
          <p:nvPr>
            <p:ph idx="12" type="sldNum"/>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os objetos">
    <p:spTree>
      <p:nvGrpSpPr>
        <p:cNvPr id="49" name="Shape 49"/>
        <p:cNvGrpSpPr/>
        <p:nvPr/>
      </p:nvGrpSpPr>
      <p:grpSpPr>
        <a:xfrm>
          <a:off x="0" y="0"/>
          <a:ext cx="0" cy="0"/>
          <a:chOff x="0" y="0"/>
          <a:chExt cx="0" cy="0"/>
        </a:xfrm>
      </p:grpSpPr>
      <p:sp>
        <p:nvSpPr>
          <p:cNvPr id="50" name="Shape 50"/>
          <p:cNvSpPr txBox="1"/>
          <p:nvPr>
            <p:ph idx="1" type="body"/>
          </p:nvPr>
        </p:nvSpPr>
        <p:spPr>
          <a:xfrm>
            <a:off x="685800" y="1981200"/>
            <a:ext cx="3809999" cy="41148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1" name="Shape 51"/>
          <p:cNvSpPr txBox="1"/>
          <p:nvPr>
            <p:ph idx="2" type="body"/>
          </p:nvPr>
        </p:nvSpPr>
        <p:spPr>
          <a:xfrm>
            <a:off x="4648200" y="1981200"/>
            <a:ext cx="3809999" cy="41148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2" name="Shape 52"/>
          <p:cNvSpPr txBox="1"/>
          <p:nvPr>
            <p:ph idx="12" type="sldNum"/>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Tree>
  </p:cSld>
  <p:clrMapOvr>
    <a:masterClrMapping/>
  </p:clrMapOvr>
</p:sldLayout>
</file>

<file path=ppt/slideMasters/_rels/slideMaster.xml.rels><?xml version="1.0" encoding="UTF-8" standalone="yes"?><Relationships xmlns="http://schemas.openxmlformats.org/package/2006/relationships"><Relationship Id="rId1" Type="http://schemas.openxmlformats.org/officeDocument/2006/relationships/image" Target="../media/image01.jpg"/><Relationship Id="rId2" Type="http://schemas.openxmlformats.org/officeDocument/2006/relationships/slideLayout" Target="../slideLayouts/slideLayout.xml"/><Relationship Id="rId3" Type="http://schemas.openxmlformats.org/officeDocument/2006/relationships/theme" Target="../theme/theme.xml"/></Relationships>
</file>

<file path=ppt/slideMasters/_rels/slideMaster1.xml.rels><?xml version="1.0" encoding="UTF-8" standalone="yes"?><Relationships xmlns="http://schemas.openxmlformats.org/package/2006/relationships"><Relationship Id="rId1" Type="http://schemas.openxmlformats.org/officeDocument/2006/relationships/image" Target="../media/image02.jpg"/><Relationship Id="rId2" Type="http://schemas.openxmlformats.org/officeDocument/2006/relationships/slideLayout" Target="../slideLayouts/slideLayout1.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02.jpg"/><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slideMaster.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grpSp>
        <p:nvGrpSpPr>
          <p:cNvPr id="10" name="Shape 10"/>
          <p:cNvGrpSpPr/>
          <p:nvPr/>
        </p:nvGrpSpPr>
        <p:grpSpPr>
          <a:xfrm>
            <a:off x="0" y="106362"/>
            <a:ext cx="9144000" cy="6786562"/>
            <a:chOff x="0" y="0"/>
            <a:chExt cx="2147483646" cy="2147483647"/>
          </a:xfrm>
        </p:grpSpPr>
        <p:sp>
          <p:nvSpPr>
            <p:cNvPr id="11" name="Shape 11"/>
            <p:cNvSpPr txBox="1"/>
            <p:nvPr/>
          </p:nvSpPr>
          <p:spPr>
            <a:xfrm>
              <a:off x="0" y="2002810933"/>
              <a:ext cx="2147483646" cy="144672713"/>
            </a:xfrm>
            <a:prstGeom prst="rect">
              <a:avLst/>
            </a:prstGeom>
            <a:solidFill>
              <a:srgbClr val="698099"/>
            </a:solid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grpSp>
          <p:nvGrpSpPr>
            <p:cNvPr id="12" name="Shape 12"/>
            <p:cNvGrpSpPr/>
            <p:nvPr/>
          </p:nvGrpSpPr>
          <p:grpSpPr>
            <a:xfrm>
              <a:off x="0" y="0"/>
              <a:ext cx="2147483628" cy="318479503"/>
              <a:chOff x="0" y="0"/>
              <a:chExt cx="9144000" cy="1006475"/>
            </a:xfrm>
          </p:grpSpPr>
          <p:grpSp>
            <p:nvGrpSpPr>
              <p:cNvPr id="13" name="Shape 13"/>
              <p:cNvGrpSpPr/>
              <p:nvPr/>
            </p:nvGrpSpPr>
            <p:grpSpPr>
              <a:xfrm>
                <a:off x="0" y="0"/>
                <a:ext cx="9144000" cy="1006475"/>
                <a:chOff x="0" y="0"/>
                <a:chExt cx="9144000" cy="1006475"/>
              </a:xfrm>
            </p:grpSpPr>
            <p:pic>
              <p:nvPicPr>
                <p:cNvPr id="14" name="Shape 14"/>
                <p:cNvPicPr preferRelativeResize="0"/>
                <p:nvPr/>
              </p:nvPicPr>
              <p:blipFill rotWithShape="1">
                <a:blip r:embed="rId1">
                  <a:alphaModFix/>
                </a:blip>
                <a:srcRect b="0" l="0" r="0" t="0"/>
                <a:stretch/>
              </p:blipFill>
              <p:spPr>
                <a:xfrm>
                  <a:off x="152400" y="0"/>
                  <a:ext cx="1295400" cy="1006474"/>
                </a:xfrm>
                <a:prstGeom prst="rect">
                  <a:avLst/>
                </a:prstGeom>
                <a:noFill/>
                <a:ln>
                  <a:noFill/>
                </a:ln>
              </p:spPr>
            </p:pic>
            <p:sp>
              <p:nvSpPr>
                <p:cNvPr id="15" name="Shape 15"/>
                <p:cNvSpPr txBox="1"/>
                <p:nvPr/>
              </p:nvSpPr>
              <p:spPr>
                <a:xfrm>
                  <a:off x="0" y="685800"/>
                  <a:ext cx="9144000" cy="320675"/>
                </a:xfrm>
                <a:prstGeom prst="rect">
                  <a:avLst/>
                </a:prstGeom>
                <a:solidFill>
                  <a:schemeClr val="lt1"/>
                </a:solidFill>
                <a:ln>
                  <a:noFill/>
                </a:ln>
              </p:spPr>
              <p:txBody>
                <a:bodyPr anchorCtr="0" anchor="t" bIns="46025" lIns="92075" rIns="92075" tIns="46025">
                  <a:noAutofit/>
                </a:bodyPr>
                <a:lstStyle/>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grpSp>
          <p:cxnSp>
            <p:nvCxnSpPr>
              <p:cNvPr id="16" name="Shape 16"/>
              <p:cNvCxnSpPr/>
              <p:nvPr/>
            </p:nvCxnSpPr>
            <p:spPr>
              <a:xfrm>
                <a:off x="1447800" y="685800"/>
                <a:ext cx="7696199" cy="0"/>
              </a:xfrm>
              <a:prstGeom prst="straightConnector1">
                <a:avLst/>
              </a:prstGeom>
              <a:noFill/>
              <a:ln cap="flat" cmpd="sng" w="28575">
                <a:solidFill>
                  <a:srgbClr val="336699"/>
                </a:solidFill>
                <a:prstDash val="solid"/>
                <a:miter/>
                <a:headEnd len="med" w="med" type="none"/>
                <a:tailEnd len="med" w="med" type="none"/>
              </a:ln>
            </p:spPr>
          </p:cxnSp>
        </p:grpSp>
      </p:grpSp>
      <p:sp>
        <p:nvSpPr>
          <p:cNvPr id="17" name="Shape 17"/>
          <p:cNvSpPr txBox="1"/>
          <p:nvPr/>
        </p:nvSpPr>
        <p:spPr>
          <a:xfrm>
            <a:off x="0" y="6491287"/>
            <a:ext cx="9144000" cy="338136"/>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Questrial"/>
              <a:buNone/>
            </a:pPr>
            <a:r>
              <a:rPr b="0" i="0" lang="en-US" sz="1600" u="none" cap="none" strike="noStrike">
                <a:solidFill>
                  <a:schemeClr val="lt1"/>
                </a:solidFill>
                <a:latin typeface="Questrial"/>
                <a:ea typeface="Questrial"/>
                <a:cs typeface="Questrial"/>
                <a:sym typeface="Questrial"/>
              </a:rPr>
              <a:t>MASTER EN BIG DATA Y BUSINESS ANALYTICS</a:t>
            </a:r>
          </a:p>
        </p:txBody>
      </p:sp>
      <p:sp>
        <p:nvSpPr>
          <p:cNvPr id="18" name="Shape 18"/>
          <p:cNvSpPr txBox="1"/>
          <p:nvPr>
            <p:ph idx="1" type="body"/>
          </p:nvPr>
        </p:nvSpPr>
        <p:spPr>
          <a:xfrm>
            <a:off x="323850" y="1196975"/>
            <a:ext cx="8439150" cy="4465636"/>
          </a:xfrm>
          <a:prstGeom prst="rect">
            <a:avLst/>
          </a:prstGeom>
          <a:noFill/>
          <a:ln>
            <a:noFill/>
          </a:ln>
        </p:spPr>
        <p:txBody>
          <a:bodyPr anchorCtr="0" anchor="t" bIns="91425" lIns="91425" rIns="91425" tIns="91425"/>
          <a:lstStyle>
            <a:lvl1pPr indent="-304800" lvl="0" marL="342900" marR="0" rtl="0" algn="l">
              <a:spcBef>
                <a:spcPts val="480"/>
              </a:spcBef>
              <a:spcAft>
                <a:spcPts val="0"/>
              </a:spcAft>
              <a:buClr>
                <a:schemeClr val="lt1"/>
              </a:buClr>
              <a:buFont typeface="Times New Roman"/>
              <a:buChar char="•"/>
              <a:defRPr/>
            </a:lvl1pPr>
            <a:lvl2pPr indent="-146050" lvl="1" marL="768350" marR="0" rtl="0" algn="l">
              <a:spcBef>
                <a:spcPts val="440"/>
              </a:spcBef>
              <a:spcAft>
                <a:spcPts val="0"/>
              </a:spcAft>
              <a:buClr>
                <a:srgbClr val="000024"/>
              </a:buClr>
              <a:buFont typeface="Noto Symbol"/>
              <a:buChar char="■"/>
              <a:defRPr/>
            </a:lvl2pPr>
            <a:lvl3pPr indent="-107950" lvl="2" marL="1187450" marR="0" rtl="0" algn="l">
              <a:spcBef>
                <a:spcPts val="400"/>
              </a:spcBef>
              <a:spcAft>
                <a:spcPts val="0"/>
              </a:spcAft>
              <a:buClr>
                <a:srgbClr val="000024"/>
              </a:buClr>
              <a:buFont typeface="Arial"/>
              <a:buChar char="–"/>
              <a:defRPr/>
            </a:lvl3pPr>
            <a:lvl4pPr indent="-107950" lvl="3" marL="1606550" marR="0" rtl="0" algn="l">
              <a:spcBef>
                <a:spcPts val="400"/>
              </a:spcBef>
              <a:spcAft>
                <a:spcPts val="0"/>
              </a:spcAft>
              <a:buClr>
                <a:srgbClr val="000024"/>
              </a:buClr>
              <a:buFont typeface="Arial"/>
              <a:buChar char="–"/>
              <a:defRPr/>
            </a:lvl4pPr>
            <a:lvl5pPr indent="-101600" lvl="4" marL="2057400" marR="0" rtl="0" algn="l">
              <a:spcBef>
                <a:spcPts val="400"/>
              </a:spcBef>
              <a:spcAft>
                <a:spcPts val="0"/>
              </a:spcAft>
              <a:buClr>
                <a:srgbClr val="000024"/>
              </a:buClr>
              <a:buFont typeface="Arial"/>
              <a:buChar char="»"/>
              <a:defRPr/>
            </a:lvl5pPr>
            <a:lvl6pPr indent="-228600" lvl="5" marL="2514600" marR="0" rtl="0" algn="l">
              <a:spcBef>
                <a:spcPts val="400"/>
              </a:spcBef>
              <a:spcAft>
                <a:spcPts val="0"/>
              </a:spcAft>
              <a:defRPr/>
            </a:lvl6pPr>
            <a:lvl7pPr indent="-228600" lvl="6" marL="2971800" marR="0" rtl="0" algn="l">
              <a:spcBef>
                <a:spcPts val="400"/>
              </a:spcBef>
              <a:spcAft>
                <a:spcPts val="0"/>
              </a:spcAft>
              <a:defRPr/>
            </a:lvl7pPr>
            <a:lvl8pPr indent="-228600" lvl="7" marL="3429000" marR="0" rtl="0" algn="l">
              <a:spcBef>
                <a:spcPts val="400"/>
              </a:spcBef>
              <a:spcAft>
                <a:spcPts val="0"/>
              </a:spcAft>
              <a:defRPr/>
            </a:lvl8pPr>
            <a:lvl9pPr indent="-228600" lvl="8" marL="3886200" marR="0" rtl="0" algn="l">
              <a:spcBef>
                <a:spcPts val="400"/>
              </a:spcBef>
              <a:spcAft>
                <a:spcPts val="0"/>
              </a:spcAft>
              <a:defRPr/>
            </a:lvl9pPr>
          </a:lstStyle>
          <a:p/>
        </p:txBody>
      </p:sp>
      <p:sp>
        <p:nvSpPr>
          <p:cNvPr id="19" name="Shape 19"/>
          <p:cNvSpPr txBox="1"/>
          <p:nvPr>
            <p:ph idx="12" type="sldNum"/>
          </p:nvPr>
        </p:nvSpPr>
        <p:spPr>
          <a:xfrm>
            <a:off x="8448675" y="6488112"/>
            <a:ext cx="652462" cy="341311"/>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otherStyle>
  </p:txStyles>
</p:sldMaster>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3" name="Shape 23"/>
        <p:cNvGrpSpPr/>
        <p:nvPr/>
      </p:nvGrpSpPr>
      <p:grpSpPr>
        <a:xfrm>
          <a:off x="0" y="0"/>
          <a:ext cx="0" cy="0"/>
          <a:chOff x="0" y="0"/>
          <a:chExt cx="0" cy="0"/>
        </a:xfrm>
      </p:grpSpPr>
      <p:grpSp>
        <p:nvGrpSpPr>
          <p:cNvPr id="24" name="Shape 24"/>
          <p:cNvGrpSpPr/>
          <p:nvPr/>
        </p:nvGrpSpPr>
        <p:grpSpPr>
          <a:xfrm>
            <a:off x="0" y="102970"/>
            <a:ext cx="8709660" cy="6464223"/>
            <a:chOff x="0" y="0"/>
            <a:chExt cx="2147483646" cy="2147483647"/>
          </a:xfrm>
        </p:grpSpPr>
        <p:sp>
          <p:nvSpPr>
            <p:cNvPr id="25" name="Shape 25"/>
            <p:cNvSpPr txBox="1"/>
            <p:nvPr/>
          </p:nvSpPr>
          <p:spPr>
            <a:xfrm>
              <a:off x="0" y="2002810916"/>
              <a:ext cx="2147483646" cy="144672730"/>
            </a:xfrm>
            <a:prstGeom prst="rect">
              <a:avLst/>
            </a:prstGeom>
            <a:solidFill>
              <a:srgbClr val="698099"/>
            </a:solid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grpSp>
          <p:nvGrpSpPr>
            <p:cNvPr id="26" name="Shape 26"/>
            <p:cNvGrpSpPr/>
            <p:nvPr/>
          </p:nvGrpSpPr>
          <p:grpSpPr>
            <a:xfrm>
              <a:off x="0" y="0"/>
              <a:ext cx="2147483628" cy="318487411"/>
              <a:chOff x="0" y="0"/>
              <a:chExt cx="9144000" cy="1006500"/>
            </a:xfrm>
          </p:grpSpPr>
          <p:grpSp>
            <p:nvGrpSpPr>
              <p:cNvPr id="27" name="Shape 27"/>
              <p:cNvGrpSpPr/>
              <p:nvPr/>
            </p:nvGrpSpPr>
            <p:grpSpPr>
              <a:xfrm>
                <a:off x="0" y="0"/>
                <a:ext cx="9144000" cy="1006500"/>
                <a:chOff x="0" y="0"/>
                <a:chExt cx="9144000" cy="1006500"/>
              </a:xfrm>
            </p:grpSpPr>
            <p:pic>
              <p:nvPicPr>
                <p:cNvPr id="28" name="Shape 28"/>
                <p:cNvPicPr preferRelativeResize="0"/>
                <p:nvPr/>
              </p:nvPicPr>
              <p:blipFill rotWithShape="1">
                <a:blip r:embed="rId1">
                  <a:alphaModFix/>
                </a:blip>
                <a:srcRect b="0" l="0" r="0" t="0"/>
                <a:stretch/>
              </p:blipFill>
              <p:spPr>
                <a:xfrm>
                  <a:off x="152400" y="0"/>
                  <a:ext cx="1295400" cy="1006500"/>
                </a:xfrm>
                <a:prstGeom prst="rect">
                  <a:avLst/>
                </a:prstGeom>
                <a:noFill/>
                <a:ln>
                  <a:noFill/>
                </a:ln>
              </p:spPr>
            </p:pic>
            <p:sp>
              <p:nvSpPr>
                <p:cNvPr id="29" name="Shape 29"/>
                <p:cNvSpPr txBox="1"/>
                <p:nvPr/>
              </p:nvSpPr>
              <p:spPr>
                <a:xfrm>
                  <a:off x="0" y="685800"/>
                  <a:ext cx="9144000" cy="320699"/>
                </a:xfrm>
                <a:prstGeom prst="rect">
                  <a:avLst/>
                </a:prstGeom>
                <a:solidFill>
                  <a:schemeClr val="lt1"/>
                </a:solidFill>
                <a:ln>
                  <a:noFill/>
                </a:ln>
              </p:spPr>
              <p:txBody>
                <a:bodyPr anchorCtr="0" anchor="t" bIns="46025" lIns="92075" rIns="92075" tIns="46025">
                  <a:noAutofit/>
                </a:bodyPr>
                <a:lstStyle/>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grpSp>
          <p:cxnSp>
            <p:nvCxnSpPr>
              <p:cNvPr id="30" name="Shape 30"/>
              <p:cNvCxnSpPr/>
              <p:nvPr/>
            </p:nvCxnSpPr>
            <p:spPr>
              <a:xfrm>
                <a:off x="1447800" y="685800"/>
                <a:ext cx="7696199" cy="0"/>
              </a:xfrm>
              <a:prstGeom prst="straightConnector1">
                <a:avLst/>
              </a:prstGeom>
              <a:noFill/>
              <a:ln cap="flat" cmpd="sng" w="28575">
                <a:solidFill>
                  <a:srgbClr val="336699"/>
                </a:solidFill>
                <a:prstDash val="solid"/>
                <a:miter/>
                <a:headEnd len="med" w="med" type="none"/>
                <a:tailEnd len="med" w="med" type="none"/>
              </a:ln>
            </p:spPr>
          </p:cxnSp>
        </p:grpSp>
      </p:grpSp>
      <p:sp>
        <p:nvSpPr>
          <p:cNvPr id="31" name="Shape 31"/>
          <p:cNvSpPr txBox="1"/>
          <p:nvPr/>
        </p:nvSpPr>
        <p:spPr>
          <a:xfrm>
            <a:off x="0" y="6491287"/>
            <a:ext cx="9144000" cy="3381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Questrial"/>
              <a:buNone/>
            </a:pPr>
            <a:r>
              <a:rPr b="0" i="0" lang="en-US" sz="1600" u="none" cap="none" strike="noStrike">
                <a:solidFill>
                  <a:schemeClr val="lt1"/>
                </a:solidFill>
                <a:latin typeface="Questrial"/>
                <a:ea typeface="Questrial"/>
                <a:cs typeface="Questrial"/>
                <a:sym typeface="Questrial"/>
              </a:rPr>
              <a:t>MASTER EN BIG DATA Y BUSINESS ANALYTICS</a:t>
            </a:r>
          </a:p>
        </p:txBody>
      </p:sp>
      <p:sp>
        <p:nvSpPr>
          <p:cNvPr id="32" name="Shape 32"/>
          <p:cNvSpPr txBox="1"/>
          <p:nvPr>
            <p:ph idx="1" type="body"/>
          </p:nvPr>
        </p:nvSpPr>
        <p:spPr>
          <a:xfrm>
            <a:off x="323850" y="1196975"/>
            <a:ext cx="8439300" cy="4465499"/>
          </a:xfrm>
          <a:prstGeom prst="rect">
            <a:avLst/>
          </a:prstGeom>
          <a:noFill/>
          <a:ln>
            <a:noFill/>
          </a:ln>
        </p:spPr>
        <p:txBody>
          <a:bodyPr anchorCtr="0" anchor="t" bIns="91425" lIns="91425" rIns="91425" tIns="91425"/>
          <a:lstStyle>
            <a:lvl1pPr indent="-304800" lvl="0" marL="342900" marR="0" rtl="0" algn="l">
              <a:spcBef>
                <a:spcPts val="480"/>
              </a:spcBef>
              <a:spcAft>
                <a:spcPts val="0"/>
              </a:spcAft>
              <a:buClr>
                <a:schemeClr val="lt1"/>
              </a:buClr>
              <a:buFont typeface="Times New Roman"/>
              <a:buChar char="•"/>
              <a:defRPr/>
            </a:lvl1pPr>
            <a:lvl2pPr indent="-146050" lvl="1" marL="768350" marR="0" rtl="0" algn="l">
              <a:spcBef>
                <a:spcPts val="440"/>
              </a:spcBef>
              <a:spcAft>
                <a:spcPts val="0"/>
              </a:spcAft>
              <a:buClr>
                <a:srgbClr val="000024"/>
              </a:buClr>
              <a:buFont typeface="Noto Symbol"/>
              <a:buChar char="■"/>
              <a:defRPr/>
            </a:lvl2pPr>
            <a:lvl3pPr indent="-107950" lvl="2" marL="1187450" marR="0" rtl="0" algn="l">
              <a:spcBef>
                <a:spcPts val="400"/>
              </a:spcBef>
              <a:spcAft>
                <a:spcPts val="0"/>
              </a:spcAft>
              <a:buClr>
                <a:srgbClr val="000024"/>
              </a:buClr>
              <a:buFont typeface="Arial"/>
              <a:buChar char="–"/>
              <a:defRPr/>
            </a:lvl3pPr>
            <a:lvl4pPr indent="-107950" lvl="3" marL="1606550" marR="0" rtl="0" algn="l">
              <a:spcBef>
                <a:spcPts val="400"/>
              </a:spcBef>
              <a:spcAft>
                <a:spcPts val="0"/>
              </a:spcAft>
              <a:buClr>
                <a:srgbClr val="000024"/>
              </a:buClr>
              <a:buFont typeface="Arial"/>
              <a:buChar char="–"/>
              <a:defRPr/>
            </a:lvl4pPr>
            <a:lvl5pPr indent="-101600" lvl="4" marL="2057400" marR="0" rtl="0" algn="l">
              <a:spcBef>
                <a:spcPts val="400"/>
              </a:spcBef>
              <a:spcAft>
                <a:spcPts val="0"/>
              </a:spcAft>
              <a:buClr>
                <a:srgbClr val="000024"/>
              </a:buClr>
              <a:buFont typeface="Arial"/>
              <a:buChar char="»"/>
              <a:defRPr/>
            </a:lvl5pPr>
            <a:lvl6pPr indent="-228600" lvl="5" marL="2514600" marR="0" rtl="0" algn="l">
              <a:spcBef>
                <a:spcPts val="400"/>
              </a:spcBef>
              <a:spcAft>
                <a:spcPts val="0"/>
              </a:spcAft>
              <a:defRPr/>
            </a:lvl6pPr>
            <a:lvl7pPr indent="-228600" lvl="6" marL="2971800" marR="0" rtl="0" algn="l">
              <a:spcBef>
                <a:spcPts val="400"/>
              </a:spcBef>
              <a:spcAft>
                <a:spcPts val="0"/>
              </a:spcAft>
              <a:defRPr/>
            </a:lvl7pPr>
            <a:lvl8pPr indent="-228600" lvl="7" marL="3429000" marR="0" rtl="0" algn="l">
              <a:spcBef>
                <a:spcPts val="400"/>
              </a:spcBef>
              <a:spcAft>
                <a:spcPts val="0"/>
              </a:spcAft>
              <a:defRPr/>
            </a:lvl8pPr>
            <a:lvl9pPr indent="-228600" lvl="8" marL="3886200" marR="0" rtl="0" algn="l">
              <a:spcBef>
                <a:spcPts val="400"/>
              </a:spcBef>
              <a:spcAft>
                <a:spcPts val="0"/>
              </a:spcAft>
              <a:defRPr/>
            </a:lvl9pPr>
          </a:lstStyle>
          <a:p/>
        </p:txBody>
      </p:sp>
      <p:sp>
        <p:nvSpPr>
          <p:cNvPr id="33" name="Shape 33"/>
          <p:cNvSpPr txBox="1"/>
          <p:nvPr>
            <p:ph idx="12" type="sldNum"/>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38" name="Shape 38"/>
        <p:cNvGrpSpPr/>
        <p:nvPr/>
      </p:nvGrpSpPr>
      <p:grpSpPr>
        <a:xfrm>
          <a:off x="0" y="0"/>
          <a:ext cx="0" cy="0"/>
          <a:chOff x="0" y="0"/>
          <a:chExt cx="0" cy="0"/>
        </a:xfrm>
      </p:grpSpPr>
      <p:grpSp>
        <p:nvGrpSpPr>
          <p:cNvPr id="39" name="Shape 39"/>
          <p:cNvGrpSpPr/>
          <p:nvPr/>
        </p:nvGrpSpPr>
        <p:grpSpPr>
          <a:xfrm>
            <a:off x="0" y="102970"/>
            <a:ext cx="8709660" cy="6464223"/>
            <a:chOff x="0" y="0"/>
            <a:chExt cx="2147483646" cy="2147483647"/>
          </a:xfrm>
        </p:grpSpPr>
        <p:sp>
          <p:nvSpPr>
            <p:cNvPr id="40" name="Shape 40"/>
            <p:cNvSpPr txBox="1"/>
            <p:nvPr/>
          </p:nvSpPr>
          <p:spPr>
            <a:xfrm>
              <a:off x="0" y="2002810916"/>
              <a:ext cx="2147483646" cy="144672730"/>
            </a:xfrm>
            <a:prstGeom prst="rect">
              <a:avLst/>
            </a:prstGeom>
            <a:solidFill>
              <a:srgbClr val="698099"/>
            </a:solid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grpSp>
          <p:nvGrpSpPr>
            <p:cNvPr id="41" name="Shape 41"/>
            <p:cNvGrpSpPr/>
            <p:nvPr/>
          </p:nvGrpSpPr>
          <p:grpSpPr>
            <a:xfrm>
              <a:off x="0" y="0"/>
              <a:ext cx="2147483628" cy="318487411"/>
              <a:chOff x="0" y="0"/>
              <a:chExt cx="9144000" cy="1006500"/>
            </a:xfrm>
          </p:grpSpPr>
          <p:grpSp>
            <p:nvGrpSpPr>
              <p:cNvPr id="42" name="Shape 42"/>
              <p:cNvGrpSpPr/>
              <p:nvPr/>
            </p:nvGrpSpPr>
            <p:grpSpPr>
              <a:xfrm>
                <a:off x="0" y="0"/>
                <a:ext cx="9144000" cy="1006500"/>
                <a:chOff x="0" y="0"/>
                <a:chExt cx="9144000" cy="1006500"/>
              </a:xfrm>
            </p:grpSpPr>
            <p:pic>
              <p:nvPicPr>
                <p:cNvPr id="43" name="Shape 43"/>
                <p:cNvPicPr preferRelativeResize="0"/>
                <p:nvPr/>
              </p:nvPicPr>
              <p:blipFill rotWithShape="1">
                <a:blip r:embed="rId1">
                  <a:alphaModFix/>
                </a:blip>
                <a:srcRect b="0" l="0" r="0" t="0"/>
                <a:stretch/>
              </p:blipFill>
              <p:spPr>
                <a:xfrm>
                  <a:off x="152400" y="0"/>
                  <a:ext cx="1295400" cy="1006500"/>
                </a:xfrm>
                <a:prstGeom prst="rect">
                  <a:avLst/>
                </a:prstGeom>
                <a:noFill/>
                <a:ln>
                  <a:noFill/>
                </a:ln>
              </p:spPr>
            </p:pic>
            <p:sp>
              <p:nvSpPr>
                <p:cNvPr id="44" name="Shape 44"/>
                <p:cNvSpPr txBox="1"/>
                <p:nvPr/>
              </p:nvSpPr>
              <p:spPr>
                <a:xfrm>
                  <a:off x="0" y="685800"/>
                  <a:ext cx="9144000" cy="320699"/>
                </a:xfrm>
                <a:prstGeom prst="rect">
                  <a:avLst/>
                </a:prstGeom>
                <a:solidFill>
                  <a:schemeClr val="lt1"/>
                </a:solidFill>
                <a:ln>
                  <a:noFill/>
                </a:ln>
              </p:spPr>
              <p:txBody>
                <a:bodyPr anchorCtr="0" anchor="t" bIns="46025" lIns="92075" rIns="92075" tIns="46025">
                  <a:noAutofit/>
                </a:bodyPr>
                <a:lstStyle/>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grpSp>
          <p:cxnSp>
            <p:nvCxnSpPr>
              <p:cNvPr id="45" name="Shape 45"/>
              <p:cNvCxnSpPr/>
              <p:nvPr/>
            </p:nvCxnSpPr>
            <p:spPr>
              <a:xfrm>
                <a:off x="1447800" y="685800"/>
                <a:ext cx="7696199" cy="0"/>
              </a:xfrm>
              <a:prstGeom prst="straightConnector1">
                <a:avLst/>
              </a:prstGeom>
              <a:noFill/>
              <a:ln cap="flat" cmpd="sng" w="28575">
                <a:solidFill>
                  <a:srgbClr val="336699"/>
                </a:solidFill>
                <a:prstDash val="solid"/>
                <a:miter/>
                <a:headEnd len="med" w="med" type="none"/>
                <a:tailEnd len="med" w="med" type="none"/>
              </a:ln>
            </p:spPr>
          </p:cxnSp>
        </p:grpSp>
      </p:grpSp>
      <p:sp>
        <p:nvSpPr>
          <p:cNvPr id="46" name="Shape 46"/>
          <p:cNvSpPr txBox="1"/>
          <p:nvPr/>
        </p:nvSpPr>
        <p:spPr>
          <a:xfrm>
            <a:off x="0" y="6491287"/>
            <a:ext cx="9144000" cy="3381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Questrial"/>
              <a:buNone/>
            </a:pPr>
            <a:r>
              <a:rPr b="0" i="0" lang="en-US" sz="1600" u="none" cap="none" strike="noStrike">
                <a:solidFill>
                  <a:schemeClr val="lt1"/>
                </a:solidFill>
                <a:latin typeface="Questrial"/>
                <a:ea typeface="Questrial"/>
                <a:cs typeface="Questrial"/>
                <a:sym typeface="Questrial"/>
              </a:rPr>
              <a:t>MASTER EN BIG DATA Y BUSINESS ANALYTICS</a:t>
            </a:r>
          </a:p>
        </p:txBody>
      </p:sp>
      <p:sp>
        <p:nvSpPr>
          <p:cNvPr id="47" name="Shape 47"/>
          <p:cNvSpPr txBox="1"/>
          <p:nvPr>
            <p:ph idx="1" type="body"/>
          </p:nvPr>
        </p:nvSpPr>
        <p:spPr>
          <a:xfrm>
            <a:off x="323850" y="1196975"/>
            <a:ext cx="8439300" cy="4465499"/>
          </a:xfrm>
          <a:prstGeom prst="rect">
            <a:avLst/>
          </a:prstGeom>
          <a:noFill/>
          <a:ln>
            <a:noFill/>
          </a:ln>
        </p:spPr>
        <p:txBody>
          <a:bodyPr anchorCtr="0" anchor="t" bIns="91425" lIns="91425" rIns="91425" tIns="91425"/>
          <a:lstStyle>
            <a:lvl1pPr indent="-304800" lvl="0" marL="342900" marR="0" rtl="0" algn="l">
              <a:spcBef>
                <a:spcPts val="480"/>
              </a:spcBef>
              <a:spcAft>
                <a:spcPts val="0"/>
              </a:spcAft>
              <a:buClr>
                <a:schemeClr val="lt1"/>
              </a:buClr>
              <a:buFont typeface="Times New Roman"/>
              <a:buChar char="•"/>
              <a:defRPr/>
            </a:lvl1pPr>
            <a:lvl2pPr indent="-146050" lvl="1" marL="768350" marR="0" rtl="0" algn="l">
              <a:spcBef>
                <a:spcPts val="440"/>
              </a:spcBef>
              <a:spcAft>
                <a:spcPts val="0"/>
              </a:spcAft>
              <a:buClr>
                <a:srgbClr val="000024"/>
              </a:buClr>
              <a:buFont typeface="Noto Symbol"/>
              <a:buChar char="■"/>
              <a:defRPr/>
            </a:lvl2pPr>
            <a:lvl3pPr indent="-107950" lvl="2" marL="1187450" marR="0" rtl="0" algn="l">
              <a:spcBef>
                <a:spcPts val="400"/>
              </a:spcBef>
              <a:spcAft>
                <a:spcPts val="0"/>
              </a:spcAft>
              <a:buClr>
                <a:srgbClr val="000024"/>
              </a:buClr>
              <a:buFont typeface="Arial"/>
              <a:buChar char="–"/>
              <a:defRPr/>
            </a:lvl3pPr>
            <a:lvl4pPr indent="-107950" lvl="3" marL="1606550" marR="0" rtl="0" algn="l">
              <a:spcBef>
                <a:spcPts val="400"/>
              </a:spcBef>
              <a:spcAft>
                <a:spcPts val="0"/>
              </a:spcAft>
              <a:buClr>
                <a:srgbClr val="000024"/>
              </a:buClr>
              <a:buFont typeface="Arial"/>
              <a:buChar char="–"/>
              <a:defRPr/>
            </a:lvl4pPr>
            <a:lvl5pPr indent="-101600" lvl="4" marL="2057400" marR="0" rtl="0" algn="l">
              <a:spcBef>
                <a:spcPts val="400"/>
              </a:spcBef>
              <a:spcAft>
                <a:spcPts val="0"/>
              </a:spcAft>
              <a:buClr>
                <a:srgbClr val="000024"/>
              </a:buClr>
              <a:buFont typeface="Arial"/>
              <a:buChar char="»"/>
              <a:defRPr/>
            </a:lvl5pPr>
            <a:lvl6pPr indent="-228600" lvl="5" marL="2514600" marR="0" rtl="0" algn="l">
              <a:spcBef>
                <a:spcPts val="400"/>
              </a:spcBef>
              <a:spcAft>
                <a:spcPts val="0"/>
              </a:spcAft>
              <a:defRPr/>
            </a:lvl6pPr>
            <a:lvl7pPr indent="-228600" lvl="6" marL="2971800" marR="0" rtl="0" algn="l">
              <a:spcBef>
                <a:spcPts val="400"/>
              </a:spcBef>
              <a:spcAft>
                <a:spcPts val="0"/>
              </a:spcAft>
              <a:defRPr/>
            </a:lvl7pPr>
            <a:lvl8pPr indent="-228600" lvl="7" marL="3429000" marR="0" rtl="0" algn="l">
              <a:spcBef>
                <a:spcPts val="400"/>
              </a:spcBef>
              <a:spcAft>
                <a:spcPts val="0"/>
              </a:spcAft>
              <a:defRPr/>
            </a:lvl8pPr>
            <a:lvl9pPr indent="-228600" lvl="8" marL="3886200" marR="0" rtl="0" algn="l">
              <a:spcBef>
                <a:spcPts val="400"/>
              </a:spcBef>
              <a:spcAft>
                <a:spcPts val="0"/>
              </a:spcAft>
              <a:defRPr/>
            </a:lvl9pPr>
          </a:lstStyle>
          <a:p/>
        </p:txBody>
      </p:sp>
      <p:sp>
        <p:nvSpPr>
          <p:cNvPr id="48" name="Shape 48"/>
          <p:cNvSpPr txBox="1"/>
          <p:nvPr>
            <p:ph idx="12" type="sldNum"/>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5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otherStyle>
  </p:txStyles>
</p:sldMaster>
</file>

<file path=ppt/slides/_rels/slide.xml.rels><?xml version="1.0" encoding="UTF-8" standalone="yes"?><Relationships xmlns="http://schemas.openxmlformats.org/package/2006/relationships"><Relationship Id="rId1" Type="http://schemas.openxmlformats.org/officeDocument/2006/relationships/slideLayout" Target="../slideLayouts/slideLayout.xml"/><Relationship Id="rId2" Type="http://schemas.openxmlformats.org/officeDocument/2006/relationships/notesSlide" Target="../notesSlides/notesSlide.xml"/><Relationship Id="rId3" Type="http://schemas.openxmlformats.org/officeDocument/2006/relationships/image" Target="../media/image05.png"/><Relationship Id="rId4" Type="http://schemas.openxmlformats.org/officeDocument/2006/relationships/image" Target="../media/image00.png"/><Relationship Id="rId5" Type="http://schemas.openxmlformats.org/officeDocument/2006/relationships/image" Target="../media/image06.png"/><Relationship Id="rId6" Type="http://schemas.openxmlformats.org/officeDocument/2006/relationships/image" Target="../media/image04.jpg"/><Relationship Id="rId7" Type="http://schemas.openxmlformats.org/officeDocument/2006/relationships/image" Target="../media/image03.jpg"/></Relationships>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0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hyperlink" Target="https://developers.google.com/chart/" TargetMode="External"/><Relationship Id="rId5" Type="http://schemas.openxmlformats.org/officeDocument/2006/relationships/hyperlink" Target="https://developers.google.com/chart/interactive/docs/reference" TargetMode="External"/><Relationship Id="rId6" Type="http://schemas.openxmlformats.org/officeDocument/2006/relationships/hyperlink" Target="https://developers.google.com/chart/interactive/docs/gallery" TargetMode="External"/><Relationship Id="rId7"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hyperlink" Target="https://google-developers.appspot.com/chart/interactive/docs/gallery/geochar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www.chartjs.org/" TargetMode="External"/><Relationship Id="rId4" Type="http://schemas.openxmlformats.org/officeDocument/2006/relationships/hyperlink" Target="http://www.chartjs.org/docs" TargetMode="External"/><Relationship Id="rId5" Type="http://schemas.openxmlformats.org/officeDocument/2006/relationships/hyperlink" Target="http://jsfiddle.net/fq6hy784/" TargetMode="External"/><Relationship Id="rId6"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www.highcharts.com/" TargetMode="External"/><Relationship Id="rId4" Type="http://schemas.openxmlformats.org/officeDocument/2006/relationships/hyperlink" Target="http://www.highcharts.com/stock/demo/grid-light" TargetMode="External"/><Relationship Id="rId5" Type="http://schemas.openxmlformats.org/officeDocument/2006/relationships/hyperlink" Target="http://ciff.dgcmedia.es/highcharts/" TargetMode="External"/><Relationship Id="rId6" Type="http://schemas.openxmlformats.org/officeDocument/2006/relationships/image" Target="../media/image31.png"/><Relationship Id="rId7"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jsfiddle.net/gh/get/jquery/1.9.1/highslide-software/highcharts.com/tree/master/samples/stock/demo/area/" TargetMode="External"/><Relationship Id="rId4" Type="http://schemas.openxmlformats.org/officeDocument/2006/relationships/image" Target="../media/image31.png"/><Relationship Id="rId5"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08.jpg"/><Relationship Id="rId4" Type="http://schemas.openxmlformats.org/officeDocument/2006/relationships/image" Target="../media/image11.gif"/><Relationship Id="rId5" Type="http://schemas.openxmlformats.org/officeDocument/2006/relationships/image" Target="../media/image0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www.tableau.com/products/desktop/download" TargetMode="External"/><Relationship Id="rId4" Type="http://schemas.openxmlformats.org/officeDocument/2006/relationships/hyperlink" Target="http://www.tableau.com/" TargetMode="External"/><Relationship Id="rId5" Type="http://schemas.openxmlformats.org/officeDocument/2006/relationships/hyperlink" Target="http://dgcmedia.es/recursosExternos/ciff.vdi" TargetMode="External"/><Relationship Id="rId6" Type="http://schemas.openxmlformats.org/officeDocument/2006/relationships/image" Target="../media/image30.png"/><Relationship Id="rId7"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0.png"/><Relationship Id="rId4" Type="http://schemas.openxmlformats.org/officeDocument/2006/relationships/image" Target="../media/image30.png"/><Relationship Id="rId5" Type="http://schemas.openxmlformats.org/officeDocument/2006/relationships/hyperlink" Target="http://dgcmedia.es/recursosExternos/ciff.vdi"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51.png"/><Relationship Id="rId6"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4.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jsfiddle.net/ddgcarbayo/pu4q8mj5/5/" TargetMode="External"/><Relationship Id="rId4" Type="http://schemas.openxmlformats.org/officeDocument/2006/relationships/image" Target="../media/image49.png"/><Relationship Id="rId5" Type="http://schemas.openxmlformats.org/officeDocument/2006/relationships/hyperlink" Target="https://github.com/mbostock/d3/wiki/API-Referenc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jsfiddle.net/ddgcarbayo/eun01wLo/1/"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3.jpg"/><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github.com/mbostock/d3/wiki/API-Reference#d3scale-scales" TargetMode="External"/><Relationship Id="rId4" Type="http://schemas.openxmlformats.org/officeDocument/2006/relationships/hyperlink" Target="https://jsfiddle.net/ddgcarbayo/3ompv9mg/2/"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6.png"/><Relationship Id="rId4" Type="http://schemas.openxmlformats.org/officeDocument/2006/relationships/hyperlink" Target="https://jsfiddle.net/ddgcarbayo/g3p3cd9j/1/"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www.w3schools.com/svg/svg_path.asp" TargetMode="External"/><Relationship Id="rId4" Type="http://schemas.openxmlformats.org/officeDocument/2006/relationships/hyperlink" Target="http://tutorials.jenkov.com/svg/index.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jsfiddle.net/ddgcarbayo/9v3tc5y4/" TargetMode="Externa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jsfiddle.net/ddgcarbayo/LgLL8kmn/" TargetMode="Externa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6.png"/><Relationship Id="rId4" Type="http://schemas.openxmlformats.org/officeDocument/2006/relationships/hyperlink" Target="https://jsfiddle.net/ddgcarbayo/c4o9w0aw/4/" TargetMode="External"/><Relationship Id="rId5" Type="http://schemas.openxmlformats.org/officeDocument/2006/relationships/hyperlink" Target="http://jsfiddle.net/ddgcarbayo/nof3pr5q/3/"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jsfiddle.net/c4o9w0aw/6/"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jsfiddle.net/ddgcarbayo/khoej3Lg/3/" TargetMode="External"/><Relationship Id="rId4" Type="http://schemas.openxmlformats.org/officeDocument/2006/relationships/image" Target="../media/image60.png"/><Relationship Id="rId5"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09.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jsfiddle.net/ddgcarbayo/khoej3Lg/3/"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jsfiddle.net/ddgcarbayo/khoej3Lg/4/" TargetMode="External"/><Relationship Id="rId4" Type="http://schemas.openxmlformats.org/officeDocument/2006/relationships/hyperlink" Target="http://examples.oreilly.com/0636920026938/chapter_10/06_smoother.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jsfiddle.net/khoej3Lg/8/" TargetMode="Externa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jsfiddle.net/ddgcarbayo/c4o9w0aw/8/" TargetMode="Externa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jsfiddle.net/ddgcarbayo/t7w6jjLx/1/"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github.com/mbostock/d3/wiki/Layouts" TargetMode="External"/><Relationship Id="rId4" Type="http://schemas.openxmlformats.org/officeDocument/2006/relationships/image" Target="../media/image63.png"/><Relationship Id="rId11" Type="http://schemas.openxmlformats.org/officeDocument/2006/relationships/image" Target="../media/image64.png"/><Relationship Id="rId10" Type="http://schemas.openxmlformats.org/officeDocument/2006/relationships/image" Target="../media/image72.png"/><Relationship Id="rId12" Type="http://schemas.openxmlformats.org/officeDocument/2006/relationships/image" Target="../media/image67.png"/><Relationship Id="rId9" Type="http://schemas.openxmlformats.org/officeDocument/2006/relationships/image" Target="../media/image68.png"/><Relationship Id="rId5" Type="http://schemas.openxmlformats.org/officeDocument/2006/relationships/image" Target="../media/image62.png"/><Relationship Id="rId6" Type="http://schemas.openxmlformats.org/officeDocument/2006/relationships/image" Target="../media/image61.png"/><Relationship Id="rId7" Type="http://schemas.openxmlformats.org/officeDocument/2006/relationships/image" Target="../media/image66.png"/><Relationship Id="rId8" Type="http://schemas.openxmlformats.org/officeDocument/2006/relationships/image" Target="../media/image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jsfiddle.net/ddgcarbayo/asck1gf5/" TargetMode="External"/><Relationship Id="rId4" Type="http://schemas.openxmlformats.org/officeDocument/2006/relationships/hyperlink" Target="https://jsfiddle.net/ddgcarbayo/asck1gf5/1/"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jsfiddle.net/ddgcarbayo/y7kw1cpc/1/" TargetMode="External"/><Relationship Id="rId4" Type="http://schemas.openxmlformats.org/officeDocument/2006/relationships/hyperlink" Target="https://jsfiddle.net/ddgcarbayo/vp8jq4cj/2/"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jsfiddle.net/ddgcarbayo/kof69s0t/" TargetMode="External"/><Relationship Id="rId4" Type="http://schemas.openxmlformats.org/officeDocument/2006/relationships/hyperlink" Target="https://jsfiddle.net/ddgcarbayo/myuw6a5c/" TargetMode="External"/><Relationship Id="rId9" Type="http://schemas.openxmlformats.org/officeDocument/2006/relationships/hyperlink" Target="http://ciff.dgcmedia.es/ejercicios/spain" TargetMode="External"/><Relationship Id="rId5" Type="http://schemas.openxmlformats.org/officeDocument/2006/relationships/hyperlink" Target="https://github.com/d3/d3-geo-projection" TargetMode="External"/><Relationship Id="rId6" Type="http://schemas.openxmlformats.org/officeDocument/2006/relationships/hyperlink" Target="http://openlayers.org/" TargetMode="External"/><Relationship Id="rId7" Type="http://schemas.openxmlformats.org/officeDocument/2006/relationships/hyperlink" Target="http://bost.ocks.org/mike/map/" TargetMode="External"/><Relationship Id="rId8" Type="http://schemas.openxmlformats.org/officeDocument/2006/relationships/hyperlink" Target="http://ciff.dgcmedia.es/datos/provincias.json"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mikemcdearmon.com/portfolio/techposts/charting-libraries-using-d3" TargetMode="External"/><Relationship Id="rId4" Type="http://schemas.openxmlformats.org/officeDocument/2006/relationships/hyperlink" Target="http://vis.stanford.edu/paper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jsfiddle.net/ddgcarbayo/5v4L4fyd/2/" TargetMode="External"/><Relationship Id="rId4" Type="http://schemas.openxmlformats.org/officeDocument/2006/relationships/hyperlink" Target="http://jsfiddle.net/ddgcarbayo/hddvm0ry/2/"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hyperlink" Target="https://jsfiddle.net/ddgcarbayo/pu4q8mj5/5/" TargetMode="External"/><Relationship Id="rId4" Type="http://schemas.openxmlformats.org/officeDocument/2006/relationships/hyperlink" Target="https://s3.eu-central-1.amazonaws.com/ciff/series.json" TargetMode="External"/><Relationship Id="rId5" Type="http://schemas.openxmlformats.org/officeDocument/2006/relationships/hyperlink" Target="http://jsfiddle.net/ddgcarbayo/j3k1xh2w/5/" TargetMode="External"/><Relationship Id="rId6" Type="http://schemas.openxmlformats.org/officeDocument/2006/relationships/image" Target="../media/image7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s://www.udemy.com/aws-certified-solutions-architect-associate-2015"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xml"/><Relationship Id="rId2" Type="http://schemas.openxmlformats.org/officeDocument/2006/relationships/notesSlide" Target="../notesSlides/notesSlide64.xml"/><Relationship Id="rId3" Type="http://schemas.openxmlformats.org/officeDocument/2006/relationships/image" Target="../media/image69.png"/><Relationship Id="rId4" Type="http://schemas.openxmlformats.org/officeDocument/2006/relationships/image" Target="../media/image71.png"/><Relationship Id="rId5"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21.png"/></Relationships>
</file>

<file path=ppt/slides/slide.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 name="Shape 56"/>
        <p:cNvGrpSpPr/>
        <p:nvPr/>
      </p:nvGrpSpPr>
      <p:grpSpPr>
        <a:xfrm>
          <a:off x="0" y="0"/>
          <a:ext cx="0" cy="0"/>
          <a:chOff x="0" y="0"/>
          <a:chExt cx="0" cy="0"/>
        </a:xfrm>
      </p:grpSpPr>
      <p:sp>
        <p:nvSpPr>
          <p:cNvPr id="57" name="Shape 57"/>
          <p:cNvSpPr txBox="1"/>
          <p:nvPr/>
        </p:nvSpPr>
        <p:spPr>
          <a:xfrm>
            <a:off x="0" y="0"/>
            <a:ext cx="9144000" cy="685800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58" name="Shape 58"/>
          <p:cNvSpPr txBox="1"/>
          <p:nvPr/>
        </p:nvSpPr>
        <p:spPr>
          <a:xfrm>
            <a:off x="0" y="5181600"/>
            <a:ext cx="2590800" cy="457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pic>
        <p:nvPicPr>
          <p:cNvPr id="59" name="Shape 59"/>
          <p:cNvPicPr preferRelativeResize="0"/>
          <p:nvPr/>
        </p:nvPicPr>
        <p:blipFill rotWithShape="1">
          <a:blip r:embed="rId3">
            <a:alphaModFix/>
          </a:blip>
          <a:srcRect b="17004" l="15501" r="0" t="0"/>
          <a:stretch/>
        </p:blipFill>
        <p:spPr>
          <a:xfrm>
            <a:off x="3429000" y="2306636"/>
            <a:ext cx="3786186" cy="3551236"/>
          </a:xfrm>
          <a:prstGeom prst="rect">
            <a:avLst/>
          </a:prstGeom>
          <a:noFill/>
          <a:ln>
            <a:noFill/>
          </a:ln>
        </p:spPr>
      </p:pic>
      <p:grpSp>
        <p:nvGrpSpPr>
          <p:cNvPr id="60" name="Shape 60"/>
          <p:cNvGrpSpPr/>
          <p:nvPr/>
        </p:nvGrpSpPr>
        <p:grpSpPr>
          <a:xfrm>
            <a:off x="0" y="0"/>
            <a:ext cx="9144000" cy="6857999"/>
            <a:chOff x="0" y="0"/>
            <a:chExt cx="2147483647" cy="2147483647"/>
          </a:xfrm>
        </p:grpSpPr>
        <p:grpSp>
          <p:nvGrpSpPr>
            <p:cNvPr id="61" name="Shape 61"/>
            <p:cNvGrpSpPr/>
            <p:nvPr/>
          </p:nvGrpSpPr>
          <p:grpSpPr>
            <a:xfrm>
              <a:off x="798595472" y="1834308959"/>
              <a:ext cx="1348888174" cy="313174687"/>
              <a:chOff x="3400425" y="5867400"/>
              <a:chExt cx="5743575" cy="990599"/>
            </a:xfrm>
          </p:grpSpPr>
          <p:sp>
            <p:nvSpPr>
              <p:cNvPr id="62" name="Shape 62"/>
              <p:cNvSpPr txBox="1"/>
              <p:nvPr/>
            </p:nvSpPr>
            <p:spPr>
              <a:xfrm>
                <a:off x="3400425" y="5867400"/>
                <a:ext cx="5743575" cy="990599"/>
              </a:xfrm>
              <a:prstGeom prst="rect">
                <a:avLst/>
              </a:prstGeom>
              <a:solidFill>
                <a:srgbClr val="698099"/>
              </a:solid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63" name="Shape 63"/>
              <p:cNvSpPr txBox="1"/>
              <p:nvPr/>
            </p:nvSpPr>
            <p:spPr>
              <a:xfrm>
                <a:off x="6083300" y="6019800"/>
                <a:ext cx="184149" cy="39687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grpSp>
        <p:sp>
          <p:nvSpPr>
            <p:cNvPr id="64" name="Shape 64"/>
            <p:cNvSpPr txBox="1"/>
            <p:nvPr/>
          </p:nvSpPr>
          <p:spPr>
            <a:xfrm>
              <a:off x="0" y="1839528598"/>
              <a:ext cx="800832439" cy="307955033"/>
            </a:xfrm>
            <a:prstGeom prst="rect">
              <a:avLst/>
            </a:prstGeom>
            <a:solidFill>
              <a:srgbClr val="414141"/>
            </a:solid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65" name="Shape 65"/>
            <p:cNvSpPr txBox="1"/>
            <p:nvPr/>
          </p:nvSpPr>
          <p:spPr>
            <a:xfrm>
              <a:off x="0" y="1240768351"/>
              <a:ext cx="805306337" cy="598760303"/>
            </a:xfrm>
            <a:prstGeom prst="rect">
              <a:avLst/>
            </a:prstGeom>
            <a:solidFill>
              <a:srgbClr val="C0C0C0"/>
            </a:solid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66" name="Shape 66"/>
            <p:cNvSpPr txBox="1"/>
            <p:nvPr/>
          </p:nvSpPr>
          <p:spPr>
            <a:xfrm>
              <a:off x="0" y="1073741862"/>
              <a:ext cx="805306337" cy="381774861"/>
            </a:xfrm>
            <a:prstGeom prst="rect">
              <a:avLst/>
            </a:prstGeom>
            <a:solidFill>
              <a:srgbClr val="E6E6E6"/>
            </a:solid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pic>
          <p:nvPicPr>
            <p:cNvPr id="67" name="Shape 67"/>
            <p:cNvPicPr preferRelativeResize="0"/>
            <p:nvPr/>
          </p:nvPicPr>
          <p:blipFill rotWithShape="1">
            <a:blip r:embed="rId4">
              <a:alphaModFix/>
            </a:blip>
            <a:srcRect b="0" l="0" r="0" t="0"/>
            <a:stretch/>
          </p:blipFill>
          <p:spPr>
            <a:xfrm>
              <a:off x="418684849" y="815745695"/>
              <a:ext cx="350830117" cy="126761030"/>
            </a:xfrm>
            <a:prstGeom prst="rect">
              <a:avLst/>
            </a:prstGeom>
            <a:noFill/>
            <a:ln>
              <a:noFill/>
            </a:ln>
          </p:spPr>
        </p:pic>
        <p:pic>
          <p:nvPicPr>
            <p:cNvPr id="68" name="Shape 68"/>
            <p:cNvPicPr preferRelativeResize="0"/>
            <p:nvPr/>
          </p:nvPicPr>
          <p:blipFill rotWithShape="1">
            <a:blip r:embed="rId5">
              <a:alphaModFix/>
            </a:blip>
            <a:srcRect b="0" l="0" r="0" t="0"/>
            <a:stretch/>
          </p:blipFill>
          <p:spPr>
            <a:xfrm>
              <a:off x="50331763" y="813757249"/>
              <a:ext cx="298261623" cy="126264087"/>
            </a:xfrm>
            <a:prstGeom prst="rect">
              <a:avLst/>
            </a:prstGeom>
            <a:noFill/>
            <a:ln>
              <a:noFill/>
            </a:ln>
          </p:spPr>
        </p:pic>
        <p:pic>
          <p:nvPicPr>
            <p:cNvPr id="69" name="Shape 69"/>
            <p:cNvPicPr preferRelativeResize="0"/>
            <p:nvPr/>
          </p:nvPicPr>
          <p:blipFill rotWithShape="1">
            <a:blip r:embed="rId6">
              <a:alphaModFix/>
            </a:blip>
            <a:srcRect b="0" l="0" r="0" t="0"/>
            <a:stretch/>
          </p:blipFill>
          <p:spPr>
            <a:xfrm>
              <a:off x="201326593" y="178956963"/>
              <a:ext cx="373572667" cy="388237363"/>
            </a:xfrm>
            <a:prstGeom prst="rect">
              <a:avLst/>
            </a:prstGeom>
            <a:noFill/>
            <a:ln>
              <a:noFill/>
            </a:ln>
          </p:spPr>
        </p:pic>
        <p:sp>
          <p:nvSpPr>
            <p:cNvPr id="70" name="Shape 70"/>
            <p:cNvSpPr txBox="1"/>
            <p:nvPr/>
          </p:nvSpPr>
          <p:spPr>
            <a:xfrm>
              <a:off x="0" y="715827855"/>
              <a:ext cx="794121537" cy="7655381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53179"/>
                </a:buClr>
                <a:buSzPct val="25000"/>
                <a:buFont typeface="Arial"/>
                <a:buNone/>
              </a:pPr>
              <a:r>
                <a:rPr b="0" i="0" lang="en-US" sz="1000" u="none" cap="none" strike="noStrike">
                  <a:solidFill>
                    <a:srgbClr val="053179"/>
                  </a:solidFill>
                  <a:latin typeface="Arial"/>
                  <a:ea typeface="Arial"/>
                  <a:cs typeface="Arial"/>
                  <a:sym typeface="Arial"/>
                </a:rPr>
                <a:t>CIFF Trustees:</a:t>
              </a:r>
            </a:p>
          </p:txBody>
        </p:sp>
        <p:pic>
          <p:nvPicPr>
            <p:cNvPr id="71" name="Shape 71"/>
            <p:cNvPicPr preferRelativeResize="0"/>
            <p:nvPr/>
          </p:nvPicPr>
          <p:blipFill rotWithShape="1">
            <a:blip r:embed="rId7">
              <a:alphaModFix/>
            </a:blip>
            <a:srcRect b="0" l="0" r="26574" t="0"/>
            <a:stretch/>
          </p:blipFill>
          <p:spPr>
            <a:xfrm>
              <a:off x="800459745" y="0"/>
              <a:ext cx="1347023898" cy="1840274207"/>
            </a:xfrm>
            <a:prstGeom prst="rect">
              <a:avLst/>
            </a:prstGeom>
            <a:noFill/>
            <a:ln>
              <a:noFill/>
            </a:ln>
          </p:spPr>
        </p:pic>
      </p:grpSp>
      <p:sp>
        <p:nvSpPr>
          <p:cNvPr id="72" name="Shape 72"/>
          <p:cNvSpPr txBox="1"/>
          <p:nvPr/>
        </p:nvSpPr>
        <p:spPr>
          <a:xfrm>
            <a:off x="3240862" y="1545587"/>
            <a:ext cx="5384699" cy="6461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lang="en-US" sz="3600">
                <a:solidFill>
                  <a:schemeClr val="lt1"/>
                </a:solidFill>
              </a:rPr>
              <a:t>Visualización de datos</a:t>
            </a:r>
          </a:p>
        </p:txBody>
      </p:sp>
      <p:sp>
        <p:nvSpPr>
          <p:cNvPr id="73" name="Shape 73"/>
          <p:cNvSpPr txBox="1"/>
          <p:nvPr/>
        </p:nvSpPr>
        <p:spPr>
          <a:xfrm>
            <a:off x="3240900" y="4936712"/>
            <a:ext cx="5384699" cy="461999"/>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chemeClr val="lt1"/>
              </a:buClr>
              <a:buSzPct val="25000"/>
              <a:buFont typeface="Arial"/>
              <a:buNone/>
            </a:pPr>
            <a:r>
              <a:rPr b="0" i="0" lang="en-US" sz="2400" u="none" cap="none" strike="noStrike">
                <a:solidFill>
                  <a:schemeClr val="lt1"/>
                </a:solidFill>
                <a:latin typeface="Arial"/>
                <a:ea typeface="Arial"/>
                <a:cs typeface="Arial"/>
                <a:sym typeface="Arial"/>
              </a:rPr>
              <a:t>Profesor: David</a:t>
            </a:r>
            <a:r>
              <a:rPr lang="en-US" sz="2400">
                <a:solidFill>
                  <a:schemeClr val="lt1"/>
                </a:solidFill>
              </a:rPr>
              <a:t> García Carbayo</a:t>
            </a:r>
          </a:p>
        </p:txBody>
      </p:sp>
    </p:spTree>
  </p:cSld>
  <p:clrMapOvr>
    <a:masterClrMapping/>
  </p:clrMapOvr>
  <p:transition spd="slow">
    <p:cut/>
  </p:transition>
</p:sld>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nvSpPr>
        <p:spPr>
          <a:xfrm>
            <a:off x="8448675" y="6488112"/>
            <a:ext cx="652462" cy="341311"/>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80" name="Shape 80"/>
          <p:cNvSpPr txBox="1"/>
          <p:nvPr>
            <p:ph idx="1" type="body"/>
          </p:nvPr>
        </p:nvSpPr>
        <p:spPr>
          <a:xfrm>
            <a:off x="457200" y="1600200"/>
            <a:ext cx="8229600" cy="4525961"/>
          </a:xfrm>
          <a:prstGeom prst="rect">
            <a:avLst/>
          </a:prstGeom>
          <a:noFill/>
          <a:ln>
            <a:noFill/>
          </a:ln>
        </p:spPr>
        <p:txBody>
          <a:bodyPr anchorCtr="0" anchor="t" bIns="45700" lIns="91425" rIns="91425" tIns="45700">
            <a:noAutofit/>
          </a:bodyPr>
          <a:lstStyle/>
          <a:p>
            <a:pPr indent="0" lvl="1" marL="457200" marR="0" rtl="0" algn="l">
              <a:lnSpc>
                <a:spcPct val="90000"/>
              </a:lnSpc>
              <a:spcBef>
                <a:spcPts val="0"/>
              </a:spcBef>
              <a:spcAft>
                <a:spcPts val="0"/>
              </a:spcAft>
              <a:buClr>
                <a:srgbClr val="002060"/>
              </a:buClr>
              <a:buSzPct val="25000"/>
              <a:buFont typeface="Arial"/>
              <a:buNone/>
            </a:pPr>
            <a:r>
              <a:rPr lang="en-US" sz="1800">
                <a:solidFill>
                  <a:srgbClr val="002060"/>
                </a:solidFill>
              </a:rPr>
              <a:t>En esta sesión...</a:t>
            </a:r>
          </a:p>
          <a:p>
            <a:pPr indent="0" lvl="1" marL="457200" marR="0" rtl="0" algn="l">
              <a:lnSpc>
                <a:spcPct val="90000"/>
              </a:lnSpc>
              <a:spcBef>
                <a:spcPts val="480"/>
              </a:spcBef>
              <a:spcAft>
                <a:spcPts val="0"/>
              </a:spcAft>
              <a:buClr>
                <a:schemeClr val="dk1"/>
              </a:buClr>
              <a:buSzPct val="25000"/>
              <a:buFont typeface="Arial"/>
              <a:buNone/>
            </a:pPr>
            <a:r>
              <a:t/>
            </a:r>
            <a:endParaRPr b="0" i="0" sz="1800" u="none" cap="none" strike="noStrike">
              <a:solidFill>
                <a:srgbClr val="002060"/>
              </a:solidFill>
              <a:latin typeface="Arial"/>
              <a:ea typeface="Arial"/>
              <a:cs typeface="Arial"/>
              <a:sym typeface="Arial"/>
            </a:endParaRPr>
          </a:p>
          <a:p>
            <a:pPr indent="12700" lvl="2" marL="876300" marR="0" rtl="0" algn="l">
              <a:lnSpc>
                <a:spcPct val="90000"/>
              </a:lnSpc>
              <a:spcBef>
                <a:spcPts val="400"/>
              </a:spcBef>
              <a:spcAft>
                <a:spcPts val="0"/>
              </a:spcAft>
              <a:buClr>
                <a:srgbClr val="000024"/>
              </a:buClr>
              <a:buSzPct val="100000"/>
              <a:buFont typeface="Noto Symbol"/>
              <a:buChar char="❖"/>
            </a:pPr>
            <a:r>
              <a:rPr lang="en-US" sz="1800">
                <a:solidFill>
                  <a:srgbClr val="002060"/>
                </a:solidFill>
              </a:rPr>
              <a:t>Importancia de una correcta visualización de datos</a:t>
            </a:r>
          </a:p>
          <a:p>
            <a:pPr indent="12700" lvl="2" marL="876300" marR="0" rtl="0" algn="l">
              <a:lnSpc>
                <a:spcPct val="90000"/>
              </a:lnSpc>
              <a:spcBef>
                <a:spcPts val="400"/>
              </a:spcBef>
              <a:spcAft>
                <a:spcPts val="0"/>
              </a:spcAft>
              <a:buClr>
                <a:srgbClr val="000024"/>
              </a:buClr>
              <a:buSzPct val="100000"/>
              <a:buFont typeface="Noto Symbol"/>
              <a:buChar char="❖"/>
            </a:pPr>
            <a:r>
              <a:rPr lang="en-US" sz="1800">
                <a:solidFill>
                  <a:srgbClr val="002060"/>
                </a:solidFill>
              </a:rPr>
              <a:t>Ejemplos de unos mismos datos mostrados de forma correcta e incorrecta.</a:t>
            </a:r>
          </a:p>
          <a:p>
            <a:pPr indent="12700" lvl="2" marL="876300" marR="0" rtl="0" algn="l">
              <a:lnSpc>
                <a:spcPct val="90000"/>
              </a:lnSpc>
              <a:spcBef>
                <a:spcPts val="400"/>
              </a:spcBef>
              <a:spcAft>
                <a:spcPts val="0"/>
              </a:spcAft>
              <a:buClr>
                <a:srgbClr val="000024"/>
              </a:buClr>
              <a:buSzPct val="100000"/>
              <a:buFont typeface="Noto Symbol"/>
              <a:buChar char="❖"/>
            </a:pPr>
            <a:r>
              <a:rPr lang="en-US" sz="1800">
                <a:solidFill>
                  <a:srgbClr val="002060"/>
                </a:solidFill>
              </a:rPr>
              <a:t>Tecnologías: D3JS, Google Charts, ChartJS, Highcharts y Tableau.</a:t>
            </a:r>
          </a:p>
          <a:p>
            <a:pPr indent="12700" lvl="2" marL="876300" marR="0" rtl="0" algn="l">
              <a:lnSpc>
                <a:spcPct val="90000"/>
              </a:lnSpc>
              <a:spcBef>
                <a:spcPts val="400"/>
              </a:spcBef>
              <a:spcAft>
                <a:spcPts val="0"/>
              </a:spcAft>
              <a:buClr>
                <a:srgbClr val="000024"/>
              </a:buClr>
              <a:buSzPct val="100000"/>
              <a:buFont typeface="Noto Symbol"/>
              <a:buChar char="❖"/>
            </a:pPr>
            <a:r>
              <a:rPr lang="en-US" sz="1800">
                <a:solidFill>
                  <a:srgbClr val="002060"/>
                </a:solidFill>
              </a:rPr>
              <a:t>Demostración de ChartJS, Highcharts y Tableau.</a:t>
            </a:r>
          </a:p>
          <a:p>
            <a:pPr indent="0" lvl="0" marL="0" marR="0" rtl="0" algn="l">
              <a:spcBef>
                <a:spcPts val="0"/>
              </a:spcBef>
              <a:buSzPct val="25000"/>
              <a:buNone/>
            </a:pPr>
            <a:r>
              <a:t/>
            </a:r>
            <a:endParaRPr b="0" i="0" sz="1800" u="none" cap="none" strike="noStrike">
              <a:solidFill>
                <a:srgbClr val="002060"/>
              </a:solidFill>
              <a:latin typeface="Arial"/>
              <a:ea typeface="Arial"/>
              <a:cs typeface="Arial"/>
              <a:sym typeface="Arial"/>
            </a:endParaRPr>
          </a:p>
        </p:txBody>
      </p:sp>
      <p:sp>
        <p:nvSpPr>
          <p:cNvPr id="81" name="Shape 81"/>
          <p:cNvSpPr txBox="1"/>
          <p:nvPr/>
        </p:nvSpPr>
        <p:spPr>
          <a:xfrm>
            <a:off x="1174762" y="314062"/>
            <a:ext cx="7511999" cy="1143000"/>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1C1C1C"/>
              </a:buClr>
              <a:buSzPct val="25000"/>
              <a:buFont typeface="Arial"/>
              <a:buNone/>
            </a:pPr>
            <a:r>
              <a:rPr b="1" lang="en-US" sz="2200">
                <a:solidFill>
                  <a:srgbClr val="1C1C1C"/>
                </a:solidFill>
              </a:rPr>
              <a:t>Objetivos sesión 1</a:t>
            </a:r>
          </a:p>
        </p:txBody>
      </p:sp>
      <p:sp>
        <p:nvSpPr>
          <p:cNvPr id="82" name="Shape 82"/>
          <p:cNvSpPr txBox="1"/>
          <p:nvPr/>
        </p:nvSpPr>
        <p:spPr>
          <a:xfrm>
            <a:off x="220950" y="5024875"/>
            <a:ext cx="8520300" cy="900000"/>
          </a:xfrm>
          <a:prstGeom prst="rect">
            <a:avLst/>
          </a:prstGeom>
          <a:noFill/>
          <a:ln>
            <a:noFill/>
          </a:ln>
        </p:spPr>
        <p:txBody>
          <a:bodyPr anchorCtr="0" anchor="ctr" bIns="91425" lIns="91425" rIns="91425" tIns="91425">
            <a:noAutofit/>
          </a:bodyPr>
          <a:lstStyle/>
          <a:p>
            <a:pPr lvl="0" rtl="0">
              <a:spcBef>
                <a:spcPts val="0"/>
              </a:spcBef>
              <a:buNone/>
            </a:pPr>
            <a:r>
              <a:rPr lang="en-US"/>
              <a:t>http://www.amazon.es/exec/obidos/ASIN/0961392118/text-media-es-21</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159" name="Shape 159"/>
          <p:cNvSpPr txBox="1"/>
          <p:nvPr/>
        </p:nvSpPr>
        <p:spPr>
          <a:xfrm>
            <a:off x="11327050" y="2316275"/>
            <a:ext cx="5231999" cy="610500"/>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id="160" name="Shape 160"/>
          <p:cNvPicPr preferRelativeResize="0"/>
          <p:nvPr/>
        </p:nvPicPr>
        <p:blipFill>
          <a:blip r:embed="rId3">
            <a:alphaModFix/>
          </a:blip>
          <a:stretch>
            <a:fillRect/>
          </a:stretch>
        </p:blipFill>
        <p:spPr>
          <a:xfrm>
            <a:off x="157925" y="1485225"/>
            <a:ext cx="7918697" cy="3982999"/>
          </a:xfrm>
          <a:prstGeom prst="rect">
            <a:avLst/>
          </a:prstGeom>
          <a:noFill/>
          <a:ln>
            <a:noFill/>
          </a:ln>
        </p:spPr>
      </p:pic>
      <p:pic>
        <p:nvPicPr>
          <p:cNvPr id="161" name="Shape 161"/>
          <p:cNvPicPr preferRelativeResize="0"/>
          <p:nvPr/>
        </p:nvPicPr>
        <p:blipFill>
          <a:blip r:embed="rId4">
            <a:alphaModFix/>
          </a:blip>
          <a:stretch>
            <a:fillRect/>
          </a:stretch>
        </p:blipFill>
        <p:spPr>
          <a:xfrm>
            <a:off x="5301349" y="1088549"/>
            <a:ext cx="3385350" cy="2299574"/>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pic>
        <p:nvPicPr>
          <p:cNvPr id="168" name="Shape 168"/>
          <p:cNvPicPr preferRelativeResize="0"/>
          <p:nvPr/>
        </p:nvPicPr>
        <p:blipFill rotWithShape="1">
          <a:blip r:embed="rId3">
            <a:alphaModFix/>
          </a:blip>
          <a:srcRect b="0" l="0" r="33550" t="0"/>
          <a:stretch/>
        </p:blipFill>
        <p:spPr>
          <a:xfrm>
            <a:off x="1117300" y="1031437"/>
            <a:ext cx="6794425" cy="4795125"/>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nvSpPr>
        <p:spPr>
          <a:xfrm>
            <a:off x="8448675" y="6488112"/>
            <a:ext cx="652462" cy="341311"/>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pic>
        <p:nvPicPr>
          <p:cNvPr id="175" name="Shape 175"/>
          <p:cNvPicPr preferRelativeResize="0"/>
          <p:nvPr/>
        </p:nvPicPr>
        <p:blipFill>
          <a:blip r:embed="rId3">
            <a:alphaModFix/>
          </a:blip>
          <a:stretch>
            <a:fillRect/>
          </a:stretch>
        </p:blipFill>
        <p:spPr>
          <a:xfrm>
            <a:off x="1474562" y="1091087"/>
            <a:ext cx="6194875" cy="4675824"/>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pic>
        <p:nvPicPr>
          <p:cNvPr id="182" name="Shape 182"/>
          <p:cNvPicPr preferRelativeResize="0"/>
          <p:nvPr/>
        </p:nvPicPr>
        <p:blipFill>
          <a:blip r:embed="rId3">
            <a:alphaModFix/>
          </a:blip>
          <a:stretch>
            <a:fillRect/>
          </a:stretch>
        </p:blipFill>
        <p:spPr>
          <a:xfrm>
            <a:off x="808425" y="1308025"/>
            <a:ext cx="7537400" cy="4187450"/>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idx="12" type="sldNum"/>
          </p:nvPr>
        </p:nvSpPr>
        <p:spPr>
          <a:xfrm>
            <a:off x="8448675" y="64881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pic>
        <p:nvPicPr>
          <p:cNvPr id="189" name="Shape 189"/>
          <p:cNvPicPr preferRelativeResize="0"/>
          <p:nvPr/>
        </p:nvPicPr>
        <p:blipFill>
          <a:blip r:embed="rId3">
            <a:alphaModFix/>
          </a:blip>
          <a:stretch>
            <a:fillRect/>
          </a:stretch>
        </p:blipFill>
        <p:spPr>
          <a:xfrm>
            <a:off x="144150" y="1926950"/>
            <a:ext cx="4401325" cy="2918549"/>
          </a:xfrm>
          <a:prstGeom prst="rect">
            <a:avLst/>
          </a:prstGeom>
          <a:noFill/>
          <a:ln>
            <a:noFill/>
          </a:ln>
        </p:spPr>
      </p:pic>
      <p:pic>
        <p:nvPicPr>
          <p:cNvPr id="190" name="Shape 190"/>
          <p:cNvPicPr preferRelativeResize="0"/>
          <p:nvPr/>
        </p:nvPicPr>
        <p:blipFill>
          <a:blip r:embed="rId4">
            <a:alphaModFix/>
          </a:blip>
          <a:stretch>
            <a:fillRect/>
          </a:stretch>
        </p:blipFill>
        <p:spPr>
          <a:xfrm>
            <a:off x="4919950" y="1926950"/>
            <a:ext cx="4224044" cy="2918550"/>
          </a:xfrm>
          <a:prstGeom prst="rect">
            <a:avLst/>
          </a:prstGeom>
          <a:noFill/>
          <a:ln>
            <a:noFill/>
          </a:ln>
        </p:spPr>
      </p:pic>
      <p:sp>
        <p:nvSpPr>
          <p:cNvPr id="191" name="Shape 191"/>
          <p:cNvSpPr txBox="1"/>
          <p:nvPr/>
        </p:nvSpPr>
        <p:spPr>
          <a:xfrm>
            <a:off x="6567325" y="1189925"/>
            <a:ext cx="2379899" cy="545100"/>
          </a:xfrm>
          <a:prstGeom prst="rect">
            <a:avLst/>
          </a:prstGeom>
          <a:noFill/>
          <a:ln>
            <a:noFill/>
          </a:ln>
        </p:spPr>
        <p:txBody>
          <a:bodyPr anchorCtr="0" anchor="t" bIns="91425" lIns="91425" rIns="91425" tIns="91425">
            <a:noAutofit/>
          </a:bodyPr>
          <a:lstStyle/>
          <a:p>
            <a:pPr lvl="0">
              <a:spcBef>
                <a:spcPts val="0"/>
              </a:spcBef>
              <a:buNone/>
            </a:pPr>
            <a:r>
              <a:rPr lang="en-US"/>
              <a:t>Infografía El País</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sp>
        <p:nvSpPr>
          <p:cNvPr id="197" name="Shape 197"/>
          <p:cNvSpPr txBox="1"/>
          <p:nvPr>
            <p:ph idx="12" type="sldNum"/>
          </p:nvPr>
        </p:nvSpPr>
        <p:spPr>
          <a:xfrm>
            <a:off x="8448675" y="64881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pic>
        <p:nvPicPr>
          <p:cNvPr id="198" name="Shape 198"/>
          <p:cNvPicPr preferRelativeResize="0"/>
          <p:nvPr/>
        </p:nvPicPr>
        <p:blipFill>
          <a:blip r:embed="rId3">
            <a:alphaModFix/>
          </a:blip>
          <a:stretch>
            <a:fillRect/>
          </a:stretch>
        </p:blipFill>
        <p:spPr>
          <a:xfrm>
            <a:off x="252125" y="1309675"/>
            <a:ext cx="5522224" cy="4725749"/>
          </a:xfrm>
          <a:prstGeom prst="rect">
            <a:avLst/>
          </a:prstGeom>
          <a:noFill/>
          <a:ln>
            <a:noFill/>
          </a:ln>
        </p:spPr>
      </p:pic>
      <p:sp>
        <p:nvSpPr>
          <p:cNvPr id="199" name="Shape 199"/>
          <p:cNvSpPr txBox="1"/>
          <p:nvPr/>
        </p:nvSpPr>
        <p:spPr>
          <a:xfrm>
            <a:off x="6567325" y="1189925"/>
            <a:ext cx="2379899" cy="545100"/>
          </a:xfrm>
          <a:prstGeom prst="rect">
            <a:avLst/>
          </a:prstGeom>
          <a:noFill/>
          <a:ln>
            <a:noFill/>
          </a:ln>
        </p:spPr>
        <p:txBody>
          <a:bodyPr anchorCtr="0" anchor="t" bIns="91425" lIns="91425" rIns="91425" tIns="91425">
            <a:noAutofit/>
          </a:bodyPr>
          <a:lstStyle/>
          <a:p>
            <a:pPr lvl="0" rtl="0">
              <a:spcBef>
                <a:spcPts val="0"/>
              </a:spcBef>
              <a:buNone/>
            </a:pPr>
            <a:r>
              <a:rPr lang="en-US"/>
              <a:t>Infografía El Mundo</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txBox="1"/>
          <p:nvPr>
            <p:ph idx="12" type="sldNum"/>
          </p:nvPr>
        </p:nvSpPr>
        <p:spPr>
          <a:xfrm>
            <a:off x="8448675" y="64881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pic>
        <p:nvPicPr>
          <p:cNvPr id="206" name="Shape 206"/>
          <p:cNvPicPr preferRelativeResize="0"/>
          <p:nvPr/>
        </p:nvPicPr>
        <p:blipFill>
          <a:blip r:embed="rId3">
            <a:alphaModFix/>
          </a:blip>
          <a:stretch>
            <a:fillRect/>
          </a:stretch>
        </p:blipFill>
        <p:spPr>
          <a:xfrm>
            <a:off x="161475" y="2423250"/>
            <a:ext cx="4629150" cy="2438400"/>
          </a:xfrm>
          <a:prstGeom prst="rect">
            <a:avLst/>
          </a:prstGeom>
          <a:noFill/>
          <a:ln>
            <a:noFill/>
          </a:ln>
        </p:spPr>
      </p:pic>
      <p:pic>
        <p:nvPicPr>
          <p:cNvPr id="207" name="Shape 207"/>
          <p:cNvPicPr preferRelativeResize="0"/>
          <p:nvPr/>
        </p:nvPicPr>
        <p:blipFill>
          <a:blip r:embed="rId4">
            <a:alphaModFix/>
          </a:blip>
          <a:stretch>
            <a:fillRect/>
          </a:stretch>
        </p:blipFill>
        <p:spPr>
          <a:xfrm>
            <a:off x="4993800" y="2419050"/>
            <a:ext cx="3689899" cy="2446799"/>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 name="Shape 212"/>
        <p:cNvGrpSpPr/>
        <p:nvPr/>
      </p:nvGrpSpPr>
      <p:grpSpPr>
        <a:xfrm>
          <a:off x="0" y="0"/>
          <a:ext cx="0" cy="0"/>
          <a:chOff x="0" y="0"/>
          <a:chExt cx="0" cy="0"/>
        </a:xfrm>
      </p:grpSpPr>
      <p:sp>
        <p:nvSpPr>
          <p:cNvPr id="213" name="Shape 213"/>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pic>
        <p:nvPicPr>
          <p:cNvPr id="214" name="Shape 214"/>
          <p:cNvPicPr preferRelativeResize="0"/>
          <p:nvPr/>
        </p:nvPicPr>
        <p:blipFill rotWithShape="1">
          <a:blip r:embed="rId3">
            <a:alphaModFix/>
          </a:blip>
          <a:srcRect b="47387" l="0" r="0" t="0"/>
          <a:stretch/>
        </p:blipFill>
        <p:spPr>
          <a:xfrm>
            <a:off x="216500" y="1138625"/>
            <a:ext cx="8627025" cy="2670300"/>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pic>
        <p:nvPicPr>
          <p:cNvPr id="221" name="Shape 221"/>
          <p:cNvPicPr preferRelativeResize="0"/>
          <p:nvPr/>
        </p:nvPicPr>
        <p:blipFill>
          <a:blip r:embed="rId3">
            <a:alphaModFix/>
          </a:blip>
          <a:stretch>
            <a:fillRect/>
          </a:stretch>
        </p:blipFill>
        <p:spPr>
          <a:xfrm>
            <a:off x="762000" y="1453350"/>
            <a:ext cx="7620000" cy="2844800"/>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pic>
        <p:nvPicPr>
          <p:cNvPr id="228" name="Shape 228"/>
          <p:cNvPicPr preferRelativeResize="0"/>
          <p:nvPr/>
        </p:nvPicPr>
        <p:blipFill rotWithShape="1">
          <a:blip r:embed="rId3">
            <a:alphaModFix/>
          </a:blip>
          <a:srcRect b="35670" l="0" r="0" t="0"/>
          <a:stretch/>
        </p:blipFill>
        <p:spPr>
          <a:xfrm>
            <a:off x="181750" y="1057800"/>
            <a:ext cx="3998650" cy="2793675"/>
          </a:xfrm>
          <a:prstGeom prst="rect">
            <a:avLst/>
          </a:prstGeom>
          <a:noFill/>
          <a:ln>
            <a:noFill/>
          </a:ln>
        </p:spPr>
      </p:pic>
      <p:pic>
        <p:nvPicPr>
          <p:cNvPr id="229" name="Shape 229"/>
          <p:cNvPicPr preferRelativeResize="0"/>
          <p:nvPr/>
        </p:nvPicPr>
        <p:blipFill rotWithShape="1">
          <a:blip r:embed="rId3">
            <a:alphaModFix/>
          </a:blip>
          <a:srcRect b="0" l="0" r="0" t="63259"/>
          <a:stretch/>
        </p:blipFill>
        <p:spPr>
          <a:xfrm>
            <a:off x="4378650" y="1014874"/>
            <a:ext cx="3998650" cy="1595500"/>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nvSpPr>
        <p:spPr>
          <a:xfrm>
            <a:off x="8448675" y="6488112"/>
            <a:ext cx="652462" cy="341311"/>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pic>
        <p:nvPicPr>
          <p:cNvPr id="89" name="Shape 89"/>
          <p:cNvPicPr preferRelativeResize="0"/>
          <p:nvPr/>
        </p:nvPicPr>
        <p:blipFill>
          <a:blip r:embed="rId3">
            <a:alphaModFix/>
          </a:blip>
          <a:stretch>
            <a:fillRect/>
          </a:stretch>
        </p:blipFill>
        <p:spPr>
          <a:xfrm>
            <a:off x="1156194" y="1603150"/>
            <a:ext cx="6224306" cy="4481500"/>
          </a:xfrm>
          <a:prstGeom prst="rect">
            <a:avLst/>
          </a:prstGeom>
          <a:noFill/>
          <a:ln>
            <a:noFill/>
          </a:ln>
        </p:spPr>
      </p:pic>
      <p:sp>
        <p:nvSpPr>
          <p:cNvPr id="90" name="Shape 90"/>
          <p:cNvSpPr txBox="1"/>
          <p:nvPr/>
        </p:nvSpPr>
        <p:spPr>
          <a:xfrm>
            <a:off x="208925" y="1108175"/>
            <a:ext cx="4323600" cy="835800"/>
          </a:xfrm>
          <a:prstGeom prst="rect">
            <a:avLst/>
          </a:prstGeom>
          <a:noFill/>
          <a:ln>
            <a:noFill/>
          </a:ln>
        </p:spPr>
        <p:txBody>
          <a:bodyPr anchorCtr="0" anchor="t" bIns="91425" lIns="91425" rIns="91425" tIns="91425">
            <a:noAutofit/>
          </a:bodyPr>
          <a:lstStyle/>
          <a:p>
            <a:pPr lvl="0">
              <a:spcBef>
                <a:spcPts val="0"/>
              </a:spcBef>
              <a:buNone/>
            </a:pPr>
            <a:r>
              <a:rPr lang="en-US"/>
              <a:t>Queremos comunicar un mensaje...</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sp>
        <p:nvSpPr>
          <p:cNvPr id="235" name="Shape 235"/>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pic>
        <p:nvPicPr>
          <p:cNvPr id="236" name="Shape 236"/>
          <p:cNvPicPr preferRelativeResize="0"/>
          <p:nvPr/>
        </p:nvPicPr>
        <p:blipFill>
          <a:blip r:embed="rId3">
            <a:alphaModFix/>
          </a:blip>
          <a:stretch>
            <a:fillRect/>
          </a:stretch>
        </p:blipFill>
        <p:spPr>
          <a:xfrm>
            <a:off x="0" y="838200"/>
            <a:ext cx="9101175" cy="5175956"/>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sp>
        <p:nvSpPr>
          <p:cNvPr id="242" name="Shape 242"/>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pic>
        <p:nvPicPr>
          <p:cNvPr id="243" name="Shape 243"/>
          <p:cNvPicPr preferRelativeResize="0"/>
          <p:nvPr/>
        </p:nvPicPr>
        <p:blipFill>
          <a:blip r:embed="rId3">
            <a:alphaModFix/>
          </a:blip>
          <a:stretch>
            <a:fillRect/>
          </a:stretch>
        </p:blipFill>
        <p:spPr>
          <a:xfrm>
            <a:off x="-850825" y="-76200"/>
            <a:ext cx="10951626" cy="6997774"/>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pic>
        <p:nvPicPr>
          <p:cNvPr id="250" name="Shape 250"/>
          <p:cNvPicPr preferRelativeResize="0"/>
          <p:nvPr/>
        </p:nvPicPr>
        <p:blipFill rotWithShape="1">
          <a:blip r:embed="rId3">
            <a:alphaModFix/>
          </a:blip>
          <a:srcRect b="0" l="0" r="0" t="10120"/>
          <a:stretch/>
        </p:blipFill>
        <p:spPr>
          <a:xfrm>
            <a:off x="177750" y="950075"/>
            <a:ext cx="8777126" cy="5031199"/>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nvSpPr>
        <p:spPr>
          <a:xfrm>
            <a:off x="8448675" y="6488112"/>
            <a:ext cx="652462" cy="341311"/>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pic>
        <p:nvPicPr>
          <p:cNvPr id="257" name="Shape 257"/>
          <p:cNvPicPr preferRelativeResize="0"/>
          <p:nvPr/>
        </p:nvPicPr>
        <p:blipFill>
          <a:blip r:embed="rId3">
            <a:alphaModFix/>
          </a:blip>
          <a:stretch>
            <a:fillRect/>
          </a:stretch>
        </p:blipFill>
        <p:spPr>
          <a:xfrm>
            <a:off x="567275" y="1449712"/>
            <a:ext cx="2305050" cy="1724025"/>
          </a:xfrm>
          <a:prstGeom prst="rect">
            <a:avLst/>
          </a:prstGeom>
          <a:noFill/>
          <a:ln>
            <a:noFill/>
          </a:ln>
        </p:spPr>
      </p:pic>
      <p:pic>
        <p:nvPicPr>
          <p:cNvPr id="258" name="Shape 258"/>
          <p:cNvPicPr preferRelativeResize="0"/>
          <p:nvPr/>
        </p:nvPicPr>
        <p:blipFill>
          <a:blip r:embed="rId4">
            <a:alphaModFix/>
          </a:blip>
          <a:stretch>
            <a:fillRect/>
          </a:stretch>
        </p:blipFill>
        <p:spPr>
          <a:xfrm>
            <a:off x="3143250" y="1449725"/>
            <a:ext cx="2857500" cy="1905000"/>
          </a:xfrm>
          <a:prstGeom prst="rect">
            <a:avLst/>
          </a:prstGeom>
          <a:noFill/>
          <a:ln>
            <a:noFill/>
          </a:ln>
        </p:spPr>
      </p:pic>
      <p:sp>
        <p:nvSpPr>
          <p:cNvPr id="259" name="Shape 259"/>
          <p:cNvSpPr txBox="1"/>
          <p:nvPr/>
        </p:nvSpPr>
        <p:spPr>
          <a:xfrm>
            <a:off x="6503750" y="2075225"/>
            <a:ext cx="2304899" cy="653999"/>
          </a:xfrm>
          <a:prstGeom prst="rect">
            <a:avLst/>
          </a:prstGeom>
          <a:noFill/>
          <a:ln>
            <a:noFill/>
          </a:ln>
        </p:spPr>
        <p:txBody>
          <a:bodyPr anchorCtr="0" anchor="t" bIns="91425" lIns="91425" rIns="91425" tIns="91425">
            <a:noAutofit/>
          </a:bodyPr>
          <a:lstStyle/>
          <a:p>
            <a:pPr lvl="0" rtl="0">
              <a:lnSpc>
                <a:spcPct val="115000"/>
              </a:lnSpc>
              <a:spcBef>
                <a:spcPts val="0"/>
              </a:spcBef>
              <a:spcAft>
                <a:spcPts val="2300"/>
              </a:spcAft>
              <a:buClr>
                <a:schemeClr val="dk1"/>
              </a:buClr>
              <a:buSzPct val="34375"/>
              <a:buFont typeface="Arial"/>
              <a:buNone/>
            </a:pPr>
            <a:r>
              <a:rPr b="1" lang="en-US" sz="3200">
                <a:solidFill>
                  <a:srgbClr val="232830"/>
                </a:solidFill>
              </a:rPr>
              <a:t>Chart.js</a:t>
            </a:r>
          </a:p>
          <a:p>
            <a:pPr lvl="0">
              <a:spcBef>
                <a:spcPts val="0"/>
              </a:spcBef>
              <a:buNone/>
            </a:pPr>
            <a:r>
              <a:t/>
            </a:r>
            <a:endParaRPr/>
          </a:p>
        </p:txBody>
      </p:sp>
      <p:pic>
        <p:nvPicPr>
          <p:cNvPr id="260" name="Shape 260"/>
          <p:cNvPicPr preferRelativeResize="0"/>
          <p:nvPr/>
        </p:nvPicPr>
        <p:blipFill>
          <a:blip r:embed="rId5">
            <a:alphaModFix/>
          </a:blip>
          <a:stretch>
            <a:fillRect/>
          </a:stretch>
        </p:blipFill>
        <p:spPr>
          <a:xfrm>
            <a:off x="567275" y="4081250"/>
            <a:ext cx="3532085" cy="653999"/>
          </a:xfrm>
          <a:prstGeom prst="rect">
            <a:avLst/>
          </a:prstGeom>
          <a:noFill/>
          <a:ln>
            <a:noFill/>
          </a:ln>
        </p:spPr>
      </p:pic>
      <p:pic>
        <p:nvPicPr>
          <p:cNvPr id="261" name="Shape 261"/>
          <p:cNvPicPr preferRelativeResize="0"/>
          <p:nvPr/>
        </p:nvPicPr>
        <p:blipFill>
          <a:blip r:embed="rId6">
            <a:alphaModFix/>
          </a:blip>
          <a:stretch>
            <a:fillRect/>
          </a:stretch>
        </p:blipFill>
        <p:spPr>
          <a:xfrm>
            <a:off x="5672300" y="4119550"/>
            <a:ext cx="2776374" cy="577399"/>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sp>
        <p:nvSpPr>
          <p:cNvPr id="267" name="Shape 267"/>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pic>
        <p:nvPicPr>
          <p:cNvPr id="268" name="Shape 268"/>
          <p:cNvPicPr preferRelativeResize="0"/>
          <p:nvPr/>
        </p:nvPicPr>
        <p:blipFill>
          <a:blip r:embed="rId3">
            <a:alphaModFix/>
          </a:blip>
          <a:stretch>
            <a:fillRect/>
          </a:stretch>
        </p:blipFill>
        <p:spPr>
          <a:xfrm>
            <a:off x="6758100" y="1059151"/>
            <a:ext cx="1798499" cy="1345149"/>
          </a:xfrm>
          <a:prstGeom prst="rect">
            <a:avLst/>
          </a:prstGeom>
          <a:noFill/>
          <a:ln>
            <a:noFill/>
          </a:ln>
        </p:spPr>
      </p:pic>
      <p:sp>
        <p:nvSpPr>
          <p:cNvPr id="269" name="Shape 269"/>
          <p:cNvSpPr txBox="1"/>
          <p:nvPr/>
        </p:nvSpPr>
        <p:spPr>
          <a:xfrm>
            <a:off x="236150" y="1126350"/>
            <a:ext cx="3960299" cy="4178399"/>
          </a:xfrm>
          <a:prstGeom prst="rect">
            <a:avLst/>
          </a:prstGeom>
          <a:noFill/>
          <a:ln>
            <a:noFill/>
          </a:ln>
        </p:spPr>
        <p:txBody>
          <a:bodyPr anchorCtr="0" anchor="t" bIns="91425" lIns="91425" rIns="91425" tIns="91425">
            <a:noAutofit/>
          </a:bodyPr>
          <a:lstStyle/>
          <a:p>
            <a:pPr lvl="0" rtl="0">
              <a:spcBef>
                <a:spcPts val="0"/>
              </a:spcBef>
              <a:buNone/>
            </a:pPr>
            <a:r>
              <a:rPr b="1" lang="en-US"/>
              <a:t>Google Charts</a:t>
            </a:r>
          </a:p>
          <a:p>
            <a:pPr lvl="0" rtl="0">
              <a:spcBef>
                <a:spcPts val="0"/>
              </a:spcBef>
              <a:buNone/>
            </a:pPr>
            <a:r>
              <a:t/>
            </a:r>
            <a:endParaRPr/>
          </a:p>
          <a:p>
            <a:pPr indent="-228600" lvl="0" marL="457200" rtl="0">
              <a:spcBef>
                <a:spcPts val="0"/>
              </a:spcBef>
              <a:buChar char="●"/>
            </a:pPr>
            <a:r>
              <a:rPr lang="en-US"/>
              <a:t>Librería de gráficos desarrollada en JavaScript para la utilización de gŕaficos en formato SVG.</a:t>
            </a:r>
          </a:p>
          <a:p>
            <a:pPr indent="-228600" lvl="0" marL="457200" rtl="0">
              <a:spcBef>
                <a:spcPts val="0"/>
              </a:spcBef>
              <a:buChar char="●"/>
            </a:pPr>
            <a:r>
              <a:rPr lang="en-US"/>
              <a:t>Permite una cierta customización.</a:t>
            </a:r>
          </a:p>
          <a:p>
            <a:pPr indent="-228600" lvl="0" marL="457200" rtl="0">
              <a:spcBef>
                <a:spcPts val="0"/>
              </a:spcBef>
              <a:buChar char="●"/>
            </a:pPr>
            <a:r>
              <a:rPr lang="en-US"/>
              <a:t>Gran cantidad de gráficos.</a:t>
            </a:r>
          </a:p>
          <a:p>
            <a:pPr indent="-228600" lvl="0" marL="457200" rtl="0">
              <a:spcBef>
                <a:spcPts val="0"/>
              </a:spcBef>
              <a:buChar char="●"/>
            </a:pPr>
            <a:r>
              <a:rPr lang="en-US"/>
              <a:t>Bastante comunidad.</a:t>
            </a:r>
          </a:p>
          <a:p>
            <a:pPr indent="-228600" lvl="0" marL="457200" rtl="0">
              <a:spcBef>
                <a:spcPts val="0"/>
              </a:spcBef>
              <a:buChar char="●"/>
            </a:pPr>
            <a:r>
              <a:rPr lang="en-US"/>
              <a:t>Recomendado a la hora mostrar información sobre áreas geográficas.</a:t>
            </a:r>
          </a:p>
          <a:p>
            <a:pPr lvl="0" rtl="0">
              <a:spcBef>
                <a:spcPts val="0"/>
              </a:spcBef>
              <a:buNone/>
            </a:pPr>
            <a:r>
              <a:t/>
            </a:r>
            <a:endParaRPr/>
          </a:p>
          <a:p>
            <a:pPr lvl="0" rtl="0">
              <a:spcBef>
                <a:spcPts val="0"/>
              </a:spcBef>
              <a:buNone/>
            </a:pPr>
            <a:r>
              <a:rPr lang="en-US" sz="900"/>
              <a:t>Web: </a:t>
            </a:r>
            <a:r>
              <a:rPr lang="en-US" sz="900" u="sng">
                <a:solidFill>
                  <a:schemeClr val="hlink"/>
                </a:solidFill>
                <a:hlinkClick r:id="rId4"/>
              </a:rPr>
              <a:t>https://developers.google.com/chart/</a:t>
            </a:r>
          </a:p>
          <a:p>
            <a:pPr lvl="0" rtl="0">
              <a:spcBef>
                <a:spcPts val="0"/>
              </a:spcBef>
              <a:buNone/>
            </a:pPr>
            <a:r>
              <a:rPr lang="en-US" sz="900"/>
              <a:t>Docs: </a:t>
            </a:r>
            <a:r>
              <a:rPr lang="en-US" sz="900" u="sng">
                <a:solidFill>
                  <a:schemeClr val="hlink"/>
                </a:solidFill>
                <a:hlinkClick r:id="rId5"/>
              </a:rPr>
              <a:t>https://developers.google.com/chart/interactive/docs/reference</a:t>
            </a:r>
          </a:p>
          <a:p>
            <a:pPr lvl="0" rtl="0">
              <a:spcBef>
                <a:spcPts val="0"/>
              </a:spcBef>
              <a:buNone/>
            </a:pPr>
            <a:r>
              <a:rPr lang="en-US" sz="900"/>
              <a:t>Ejemplos: </a:t>
            </a:r>
            <a:r>
              <a:rPr lang="en-US" sz="900" u="sng">
                <a:solidFill>
                  <a:schemeClr val="hlink"/>
                </a:solidFill>
                <a:hlinkClick r:id="rId6"/>
              </a:rPr>
              <a:t>https://developers.google.com/chart/interactive/docs/gallery</a:t>
            </a:r>
          </a:p>
          <a:p>
            <a:pPr lvl="0" rtl="0">
              <a:spcBef>
                <a:spcPts val="0"/>
              </a:spcBef>
              <a:buNone/>
            </a:pPr>
            <a:r>
              <a:t/>
            </a:r>
            <a:endParaRPr/>
          </a:p>
          <a:p>
            <a:pPr lvl="0">
              <a:spcBef>
                <a:spcPts val="0"/>
              </a:spcBef>
              <a:buNone/>
            </a:pPr>
            <a:r>
              <a:t/>
            </a:r>
            <a:endParaRPr/>
          </a:p>
        </p:txBody>
      </p:sp>
      <p:pic>
        <p:nvPicPr>
          <p:cNvPr id="270" name="Shape 270"/>
          <p:cNvPicPr preferRelativeResize="0"/>
          <p:nvPr/>
        </p:nvPicPr>
        <p:blipFill>
          <a:blip r:embed="rId7">
            <a:alphaModFix/>
          </a:blip>
          <a:stretch>
            <a:fillRect/>
          </a:stretch>
        </p:blipFill>
        <p:spPr>
          <a:xfrm>
            <a:off x="4087575" y="3024775"/>
            <a:ext cx="4689599" cy="2761375"/>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pic>
        <p:nvPicPr>
          <p:cNvPr id="277" name="Shape 277"/>
          <p:cNvPicPr preferRelativeResize="0"/>
          <p:nvPr/>
        </p:nvPicPr>
        <p:blipFill>
          <a:blip r:embed="rId3">
            <a:alphaModFix/>
          </a:blip>
          <a:stretch>
            <a:fillRect/>
          </a:stretch>
        </p:blipFill>
        <p:spPr>
          <a:xfrm>
            <a:off x="7052850" y="1131083"/>
            <a:ext cx="1531000" cy="1145074"/>
          </a:xfrm>
          <a:prstGeom prst="rect">
            <a:avLst/>
          </a:prstGeom>
          <a:noFill/>
          <a:ln>
            <a:noFill/>
          </a:ln>
        </p:spPr>
      </p:pic>
      <p:pic>
        <p:nvPicPr>
          <p:cNvPr id="278" name="Shape 278"/>
          <p:cNvPicPr preferRelativeResize="0"/>
          <p:nvPr/>
        </p:nvPicPr>
        <p:blipFill>
          <a:blip r:embed="rId4">
            <a:alphaModFix/>
          </a:blip>
          <a:stretch>
            <a:fillRect/>
          </a:stretch>
        </p:blipFill>
        <p:spPr>
          <a:xfrm>
            <a:off x="369175" y="1131075"/>
            <a:ext cx="5090025" cy="4055574"/>
          </a:xfrm>
          <a:prstGeom prst="rect">
            <a:avLst/>
          </a:prstGeom>
          <a:noFill/>
          <a:ln>
            <a:noFill/>
          </a:ln>
        </p:spPr>
      </p:pic>
      <p:pic>
        <p:nvPicPr>
          <p:cNvPr id="279" name="Shape 279"/>
          <p:cNvPicPr preferRelativeResize="0"/>
          <p:nvPr/>
        </p:nvPicPr>
        <p:blipFill>
          <a:blip r:embed="rId5">
            <a:alphaModFix/>
          </a:blip>
          <a:stretch>
            <a:fillRect/>
          </a:stretch>
        </p:blipFill>
        <p:spPr>
          <a:xfrm>
            <a:off x="4621450" y="3004600"/>
            <a:ext cx="4071399" cy="2480275"/>
          </a:xfrm>
          <a:prstGeom prst="rect">
            <a:avLst/>
          </a:prstGeom>
          <a:noFill/>
          <a:ln>
            <a:noFill/>
          </a:ln>
        </p:spPr>
      </p:pic>
      <p:sp>
        <p:nvSpPr>
          <p:cNvPr id="280" name="Shape 280"/>
          <p:cNvSpPr txBox="1"/>
          <p:nvPr/>
        </p:nvSpPr>
        <p:spPr>
          <a:xfrm>
            <a:off x="139187" y="5602950"/>
            <a:ext cx="5550000" cy="410400"/>
          </a:xfrm>
          <a:prstGeom prst="rect">
            <a:avLst/>
          </a:prstGeom>
          <a:noFill/>
          <a:ln>
            <a:noFill/>
          </a:ln>
        </p:spPr>
        <p:txBody>
          <a:bodyPr anchorCtr="0" anchor="ctr" bIns="91425" lIns="91425" rIns="91425" tIns="91425">
            <a:noAutofit/>
          </a:bodyPr>
          <a:lstStyle/>
          <a:p>
            <a:pPr lvl="0" rtl="0">
              <a:spcBef>
                <a:spcPts val="0"/>
              </a:spcBef>
              <a:buNone/>
            </a:pPr>
            <a:r>
              <a:rPr lang="en-US" sz="800" u="sng">
                <a:solidFill>
                  <a:schemeClr val="hlink"/>
                </a:solidFill>
                <a:hlinkClick r:id="rId6"/>
              </a:rPr>
              <a:t>https://google-developers.appspot.com/chart/interactive/docs/gallery/geochart</a:t>
            </a:r>
            <a:r>
              <a:rPr lang="en-US" sz="800"/>
              <a:t> </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x="0" y="0"/>
          <a:ext cx="0" cy="0"/>
          <a:chOff x="0" y="0"/>
          <a:chExt cx="0" cy="0"/>
        </a:xfrm>
      </p:grpSpPr>
      <p:sp>
        <p:nvSpPr>
          <p:cNvPr id="286" name="Shape 286"/>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287" name="Shape 287"/>
          <p:cNvSpPr txBox="1"/>
          <p:nvPr/>
        </p:nvSpPr>
        <p:spPr>
          <a:xfrm>
            <a:off x="236150" y="1126350"/>
            <a:ext cx="3960299" cy="4178399"/>
          </a:xfrm>
          <a:prstGeom prst="rect">
            <a:avLst/>
          </a:prstGeom>
          <a:noFill/>
          <a:ln>
            <a:noFill/>
          </a:ln>
        </p:spPr>
        <p:txBody>
          <a:bodyPr anchorCtr="0" anchor="t" bIns="91425" lIns="91425" rIns="91425" tIns="91425">
            <a:noAutofit/>
          </a:bodyPr>
          <a:lstStyle/>
          <a:p>
            <a:pPr lvl="0" rtl="0">
              <a:spcBef>
                <a:spcPts val="0"/>
              </a:spcBef>
              <a:buNone/>
            </a:pPr>
            <a:r>
              <a:rPr b="1" lang="en-US"/>
              <a:t>ChartJS</a:t>
            </a:r>
          </a:p>
          <a:p>
            <a:pPr lvl="0" rtl="0">
              <a:spcBef>
                <a:spcPts val="0"/>
              </a:spcBef>
              <a:buNone/>
            </a:pPr>
            <a:r>
              <a:t/>
            </a:r>
            <a:endParaRPr/>
          </a:p>
          <a:p>
            <a:pPr indent="-228600" lvl="0" marL="457200" rtl="0">
              <a:spcBef>
                <a:spcPts val="0"/>
              </a:spcBef>
              <a:buChar char="●"/>
            </a:pPr>
            <a:r>
              <a:rPr lang="en-US"/>
              <a:t>Librería desarrollada en JavaScript para la utilización de gŕaficos en formato CANVAS</a:t>
            </a:r>
          </a:p>
          <a:p>
            <a:pPr indent="-228600" lvl="0" marL="457200" rtl="0">
              <a:spcBef>
                <a:spcPts val="0"/>
              </a:spcBef>
              <a:buChar char="●"/>
            </a:pPr>
            <a:r>
              <a:rPr lang="en-US"/>
              <a:t>Permite poca customización (fuera de las muchas opciones nativas) al requerir de programación muy avanzada (WebGL)</a:t>
            </a:r>
          </a:p>
          <a:p>
            <a:pPr indent="-228600" lvl="0" marL="457200" rtl="0">
              <a:spcBef>
                <a:spcPts val="0"/>
              </a:spcBef>
              <a:buChar char="●"/>
            </a:pPr>
            <a:r>
              <a:rPr lang="en-US"/>
              <a:t>Optimizado para la renderización de gran cantidad de elementos.</a:t>
            </a:r>
          </a:p>
          <a:p>
            <a:pPr indent="-228600" lvl="0" marL="457200" rtl="0">
              <a:spcBef>
                <a:spcPts val="0"/>
              </a:spcBef>
              <a:buChar char="●"/>
            </a:pPr>
            <a:r>
              <a:rPr lang="en-US"/>
              <a:t>Poca comunidad</a:t>
            </a:r>
          </a:p>
          <a:p>
            <a:pPr indent="-228600" lvl="0" marL="457200" rtl="0">
              <a:spcBef>
                <a:spcPts val="0"/>
              </a:spcBef>
              <a:buChar char="●"/>
            </a:pPr>
            <a:r>
              <a:rPr lang="en-US"/>
              <a:t>Válido si se va a utilizar alguno de los 6 gráficos “estándar”</a:t>
            </a:r>
          </a:p>
          <a:p>
            <a:pPr lvl="0" rtl="0">
              <a:spcBef>
                <a:spcPts val="0"/>
              </a:spcBef>
              <a:buNone/>
            </a:pPr>
            <a:r>
              <a:t/>
            </a:r>
            <a:endParaRPr/>
          </a:p>
          <a:p>
            <a:pPr lvl="0" rtl="0">
              <a:spcBef>
                <a:spcPts val="0"/>
              </a:spcBef>
              <a:buNone/>
            </a:pPr>
            <a:r>
              <a:rPr lang="en-US" sz="900"/>
              <a:t>Web: </a:t>
            </a:r>
            <a:r>
              <a:rPr lang="en-US" sz="900" u="sng">
                <a:solidFill>
                  <a:schemeClr val="hlink"/>
                </a:solidFill>
                <a:hlinkClick r:id="rId3"/>
              </a:rPr>
              <a:t>http://www.chartjs.org/</a:t>
            </a:r>
            <a:r>
              <a:rPr lang="en-US" sz="900"/>
              <a:t> </a:t>
            </a:r>
          </a:p>
          <a:p>
            <a:pPr lvl="0" rtl="0">
              <a:spcBef>
                <a:spcPts val="0"/>
              </a:spcBef>
              <a:buNone/>
            </a:pPr>
            <a:r>
              <a:rPr lang="en-US" sz="900"/>
              <a:t>Docs y ejemplos: </a:t>
            </a:r>
            <a:r>
              <a:rPr lang="en-US" sz="900" u="sng">
                <a:solidFill>
                  <a:schemeClr val="hlink"/>
                </a:solidFill>
                <a:hlinkClick r:id="rId4"/>
              </a:rPr>
              <a:t>http://www.chartjs.org/docs</a:t>
            </a:r>
          </a:p>
          <a:p>
            <a:pPr lvl="0" rtl="0">
              <a:spcBef>
                <a:spcPts val="0"/>
              </a:spcBef>
              <a:buNone/>
            </a:pPr>
            <a:r>
              <a:rPr lang="en-US" sz="900"/>
              <a:t>Demo: </a:t>
            </a:r>
            <a:r>
              <a:rPr lang="en-US" sz="900" u="sng">
                <a:solidFill>
                  <a:schemeClr val="hlink"/>
                </a:solidFill>
                <a:hlinkClick r:id="rId5"/>
              </a:rPr>
              <a:t>http://jsfiddle.net/fq6hy784/</a:t>
            </a:r>
            <a:r>
              <a:rPr lang="en-US" sz="900"/>
              <a:t> </a:t>
            </a:r>
          </a:p>
          <a:p>
            <a:pPr lvl="0" rtl="0">
              <a:spcBef>
                <a:spcPts val="0"/>
              </a:spcBef>
              <a:buNone/>
            </a:pPr>
            <a:r>
              <a:t/>
            </a:r>
            <a:endParaRPr/>
          </a:p>
        </p:txBody>
      </p:sp>
      <p:sp>
        <p:nvSpPr>
          <p:cNvPr id="288" name="Shape 288"/>
          <p:cNvSpPr txBox="1"/>
          <p:nvPr/>
        </p:nvSpPr>
        <p:spPr>
          <a:xfrm>
            <a:off x="6960950" y="1160825"/>
            <a:ext cx="2304899" cy="653999"/>
          </a:xfrm>
          <a:prstGeom prst="rect">
            <a:avLst/>
          </a:prstGeom>
          <a:noFill/>
          <a:ln>
            <a:noFill/>
          </a:ln>
        </p:spPr>
        <p:txBody>
          <a:bodyPr anchorCtr="0" anchor="t" bIns="91425" lIns="91425" rIns="91425" tIns="91425">
            <a:noAutofit/>
          </a:bodyPr>
          <a:lstStyle/>
          <a:p>
            <a:pPr lvl="0" rtl="0">
              <a:lnSpc>
                <a:spcPct val="115000"/>
              </a:lnSpc>
              <a:spcBef>
                <a:spcPts val="0"/>
              </a:spcBef>
              <a:spcAft>
                <a:spcPts val="2300"/>
              </a:spcAft>
              <a:buNone/>
            </a:pPr>
            <a:r>
              <a:rPr b="1" lang="en-US" sz="3200">
                <a:solidFill>
                  <a:srgbClr val="232830"/>
                </a:solidFill>
              </a:rPr>
              <a:t>Chart.js</a:t>
            </a:r>
          </a:p>
          <a:p>
            <a:pPr lvl="0" rtl="0">
              <a:spcBef>
                <a:spcPts val="0"/>
              </a:spcBef>
              <a:buNone/>
            </a:pPr>
            <a:r>
              <a:t/>
            </a:r>
            <a:endParaRPr/>
          </a:p>
        </p:txBody>
      </p:sp>
      <p:pic>
        <p:nvPicPr>
          <p:cNvPr id="289" name="Shape 289"/>
          <p:cNvPicPr preferRelativeResize="0"/>
          <p:nvPr/>
        </p:nvPicPr>
        <p:blipFill>
          <a:blip r:embed="rId6">
            <a:alphaModFix/>
          </a:blip>
          <a:stretch>
            <a:fillRect/>
          </a:stretch>
        </p:blipFill>
        <p:spPr>
          <a:xfrm>
            <a:off x="4313950" y="2441187"/>
            <a:ext cx="4253074" cy="3420549"/>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 name="Shape 294"/>
        <p:cNvGrpSpPr/>
        <p:nvPr/>
      </p:nvGrpSpPr>
      <p:grpSpPr>
        <a:xfrm>
          <a:off x="0" y="0"/>
          <a:ext cx="0" cy="0"/>
          <a:chOff x="0" y="0"/>
          <a:chExt cx="0" cy="0"/>
        </a:xfrm>
      </p:grpSpPr>
      <p:sp>
        <p:nvSpPr>
          <p:cNvPr id="295" name="Shape 295"/>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296" name="Shape 296"/>
          <p:cNvSpPr txBox="1"/>
          <p:nvPr/>
        </p:nvSpPr>
        <p:spPr>
          <a:xfrm>
            <a:off x="6960950" y="1160825"/>
            <a:ext cx="2304899" cy="653999"/>
          </a:xfrm>
          <a:prstGeom prst="rect">
            <a:avLst/>
          </a:prstGeom>
          <a:noFill/>
          <a:ln>
            <a:noFill/>
          </a:ln>
        </p:spPr>
        <p:txBody>
          <a:bodyPr anchorCtr="0" anchor="t" bIns="91425" lIns="91425" rIns="91425" tIns="91425">
            <a:noAutofit/>
          </a:bodyPr>
          <a:lstStyle/>
          <a:p>
            <a:pPr lvl="0" rtl="0">
              <a:lnSpc>
                <a:spcPct val="115000"/>
              </a:lnSpc>
              <a:spcBef>
                <a:spcPts val="0"/>
              </a:spcBef>
              <a:spcAft>
                <a:spcPts val="2300"/>
              </a:spcAft>
              <a:buNone/>
            </a:pPr>
            <a:r>
              <a:rPr b="1" lang="en-US" sz="3200">
                <a:solidFill>
                  <a:srgbClr val="232830"/>
                </a:solidFill>
              </a:rPr>
              <a:t>Chart.js</a:t>
            </a:r>
          </a:p>
          <a:p>
            <a:pPr lvl="0" rtl="0">
              <a:spcBef>
                <a:spcPts val="0"/>
              </a:spcBef>
              <a:buNone/>
            </a:pPr>
            <a:r>
              <a:t/>
            </a:r>
            <a:endParaRPr/>
          </a:p>
        </p:txBody>
      </p:sp>
      <p:sp>
        <p:nvSpPr>
          <p:cNvPr id="297" name="Shape 297"/>
          <p:cNvSpPr txBox="1"/>
          <p:nvPr/>
        </p:nvSpPr>
        <p:spPr>
          <a:xfrm>
            <a:off x="256275" y="1160825"/>
            <a:ext cx="4865399" cy="2980199"/>
          </a:xfrm>
          <a:prstGeom prst="rect">
            <a:avLst/>
          </a:prstGeom>
          <a:noFill/>
          <a:ln>
            <a:noFill/>
          </a:ln>
        </p:spPr>
        <p:txBody>
          <a:bodyPr anchorCtr="0" anchor="ctr" bIns="91425" lIns="91425" rIns="91425" tIns="91425">
            <a:noAutofit/>
          </a:bodyPr>
          <a:lstStyle/>
          <a:p>
            <a:pPr lvl="0" rtl="0">
              <a:lnSpc>
                <a:spcPct val="115000"/>
              </a:lnSpc>
              <a:spcBef>
                <a:spcPts val="0"/>
              </a:spcBef>
              <a:buNone/>
            </a:pPr>
            <a:r>
              <a:rPr b="1" lang="en-US" sz="800">
                <a:solidFill>
                  <a:schemeClr val="dk1"/>
                </a:solidFill>
                <a:latin typeface="Consolas"/>
                <a:ea typeface="Consolas"/>
                <a:cs typeface="Consolas"/>
                <a:sym typeface="Consolas"/>
              </a:rPr>
              <a:t>var</a:t>
            </a:r>
            <a:r>
              <a:rPr lang="en-US" sz="800">
                <a:solidFill>
                  <a:srgbClr val="232830"/>
                </a:solidFill>
                <a:latin typeface="Consolas"/>
                <a:ea typeface="Consolas"/>
                <a:cs typeface="Consolas"/>
                <a:sym typeface="Consolas"/>
              </a:rPr>
              <a:t> myBarChart </a:t>
            </a:r>
            <a:r>
              <a:rPr b="1" lang="en-US" sz="800">
                <a:solidFill>
                  <a:schemeClr val="dk1"/>
                </a:solidFill>
                <a:latin typeface="Consolas"/>
                <a:ea typeface="Consolas"/>
                <a:cs typeface="Consolas"/>
                <a:sym typeface="Consolas"/>
              </a:rPr>
              <a:t>=</a:t>
            </a:r>
            <a:r>
              <a:rPr lang="en-US" sz="800">
                <a:solidFill>
                  <a:srgbClr val="232830"/>
                </a:solidFill>
                <a:latin typeface="Consolas"/>
                <a:ea typeface="Consolas"/>
                <a:cs typeface="Consolas"/>
                <a:sym typeface="Consolas"/>
              </a:rPr>
              <a:t> </a:t>
            </a:r>
            <a:r>
              <a:rPr b="1" lang="en-US" sz="800">
                <a:solidFill>
                  <a:schemeClr val="dk1"/>
                </a:solidFill>
                <a:latin typeface="Consolas"/>
                <a:ea typeface="Consolas"/>
                <a:cs typeface="Consolas"/>
                <a:sym typeface="Consolas"/>
              </a:rPr>
              <a:t>new</a:t>
            </a:r>
            <a:r>
              <a:rPr lang="en-US" sz="800">
                <a:solidFill>
                  <a:srgbClr val="232830"/>
                </a:solidFill>
                <a:latin typeface="Consolas"/>
                <a:ea typeface="Consolas"/>
                <a:cs typeface="Consolas"/>
                <a:sym typeface="Consolas"/>
              </a:rPr>
              <a:t> Chart(ctx).Bar(data, {</a:t>
            </a:r>
            <a:br>
              <a:rPr lang="en-US" sz="800">
                <a:solidFill>
                  <a:srgbClr val="232830"/>
                </a:solidFill>
                <a:latin typeface="Consolas"/>
                <a:ea typeface="Consolas"/>
                <a:cs typeface="Consolas"/>
                <a:sym typeface="Consolas"/>
              </a:rPr>
            </a:br>
            <a:r>
              <a:rPr lang="en-US" sz="800">
                <a:solidFill>
                  <a:srgbClr val="232830"/>
                </a:solidFill>
                <a:latin typeface="Consolas"/>
                <a:ea typeface="Consolas"/>
                <a:cs typeface="Consolas"/>
                <a:sym typeface="Consolas"/>
              </a:rPr>
              <a:t>    scaleBeginAtZero </a:t>
            </a:r>
            <a:r>
              <a:rPr b="1" lang="en-US" sz="800">
                <a:solidFill>
                  <a:schemeClr val="dk1"/>
                </a:solidFill>
                <a:latin typeface="Consolas"/>
                <a:ea typeface="Consolas"/>
                <a:cs typeface="Consolas"/>
                <a:sym typeface="Consolas"/>
              </a:rPr>
              <a:t>:</a:t>
            </a:r>
            <a:r>
              <a:rPr lang="en-US" sz="800">
                <a:solidFill>
                  <a:srgbClr val="232830"/>
                </a:solidFill>
                <a:latin typeface="Consolas"/>
                <a:ea typeface="Consolas"/>
                <a:cs typeface="Consolas"/>
                <a:sym typeface="Consolas"/>
              </a:rPr>
              <a:t> </a:t>
            </a:r>
            <a:r>
              <a:rPr b="1" lang="en-US" sz="800">
                <a:solidFill>
                  <a:schemeClr val="dk1"/>
                </a:solidFill>
                <a:latin typeface="Consolas"/>
                <a:ea typeface="Consolas"/>
                <a:cs typeface="Consolas"/>
                <a:sym typeface="Consolas"/>
              </a:rPr>
              <a:t>true</a:t>
            </a:r>
            <a:r>
              <a:rPr lang="en-US" sz="800">
                <a:solidFill>
                  <a:srgbClr val="232830"/>
                </a:solidFill>
                <a:latin typeface="Consolas"/>
                <a:ea typeface="Consolas"/>
                <a:cs typeface="Consolas"/>
                <a:sym typeface="Consolas"/>
              </a:rPr>
              <a:t>,</a:t>
            </a:r>
            <a:br>
              <a:rPr lang="en-US" sz="800">
                <a:solidFill>
                  <a:srgbClr val="232830"/>
                </a:solidFill>
                <a:latin typeface="Consolas"/>
                <a:ea typeface="Consolas"/>
                <a:cs typeface="Consolas"/>
                <a:sym typeface="Consolas"/>
              </a:rPr>
            </a:br>
            <a:r>
              <a:rPr lang="en-US" sz="800">
                <a:solidFill>
                  <a:srgbClr val="232830"/>
                </a:solidFill>
                <a:latin typeface="Consolas"/>
                <a:ea typeface="Consolas"/>
                <a:cs typeface="Consolas"/>
                <a:sym typeface="Consolas"/>
              </a:rPr>
              <a:t>    scaleShowGridLines </a:t>
            </a:r>
            <a:r>
              <a:rPr b="1" lang="en-US" sz="800">
                <a:solidFill>
                  <a:schemeClr val="dk1"/>
                </a:solidFill>
                <a:latin typeface="Consolas"/>
                <a:ea typeface="Consolas"/>
                <a:cs typeface="Consolas"/>
                <a:sym typeface="Consolas"/>
              </a:rPr>
              <a:t>:</a:t>
            </a:r>
            <a:r>
              <a:rPr lang="en-US" sz="800">
                <a:solidFill>
                  <a:srgbClr val="232830"/>
                </a:solidFill>
                <a:latin typeface="Consolas"/>
                <a:ea typeface="Consolas"/>
                <a:cs typeface="Consolas"/>
                <a:sym typeface="Consolas"/>
              </a:rPr>
              <a:t> </a:t>
            </a:r>
            <a:r>
              <a:rPr b="1" lang="en-US" sz="800">
                <a:solidFill>
                  <a:schemeClr val="dk1"/>
                </a:solidFill>
                <a:latin typeface="Consolas"/>
                <a:ea typeface="Consolas"/>
                <a:cs typeface="Consolas"/>
                <a:sym typeface="Consolas"/>
              </a:rPr>
              <a:t>true</a:t>
            </a:r>
            <a:r>
              <a:rPr lang="en-US" sz="800">
                <a:solidFill>
                  <a:srgbClr val="232830"/>
                </a:solidFill>
                <a:latin typeface="Consolas"/>
                <a:ea typeface="Consolas"/>
                <a:cs typeface="Consolas"/>
                <a:sym typeface="Consolas"/>
              </a:rPr>
              <a:t>,</a:t>
            </a:r>
            <a:br>
              <a:rPr lang="en-US" sz="800">
                <a:solidFill>
                  <a:srgbClr val="232830"/>
                </a:solidFill>
                <a:latin typeface="Consolas"/>
                <a:ea typeface="Consolas"/>
                <a:cs typeface="Consolas"/>
                <a:sym typeface="Consolas"/>
              </a:rPr>
            </a:br>
            <a:r>
              <a:rPr lang="en-US" sz="800">
                <a:solidFill>
                  <a:srgbClr val="232830"/>
                </a:solidFill>
                <a:latin typeface="Consolas"/>
                <a:ea typeface="Consolas"/>
                <a:cs typeface="Consolas"/>
                <a:sym typeface="Consolas"/>
              </a:rPr>
              <a:t>    scaleGridLineColor </a:t>
            </a:r>
            <a:r>
              <a:rPr b="1" lang="en-US" sz="800">
                <a:solidFill>
                  <a:schemeClr val="dk1"/>
                </a:solidFill>
                <a:latin typeface="Consolas"/>
                <a:ea typeface="Consolas"/>
                <a:cs typeface="Consolas"/>
                <a:sym typeface="Consolas"/>
              </a:rPr>
              <a:t>:</a:t>
            </a:r>
            <a:r>
              <a:rPr lang="en-US" sz="800">
                <a:solidFill>
                  <a:srgbClr val="232830"/>
                </a:solidFill>
                <a:latin typeface="Consolas"/>
                <a:ea typeface="Consolas"/>
                <a:cs typeface="Consolas"/>
                <a:sym typeface="Consolas"/>
              </a:rPr>
              <a:t> </a:t>
            </a:r>
            <a:r>
              <a:rPr lang="en-US" sz="800">
                <a:solidFill>
                  <a:srgbClr val="D01040"/>
                </a:solidFill>
                <a:latin typeface="Consolas"/>
                <a:ea typeface="Consolas"/>
                <a:cs typeface="Consolas"/>
                <a:sym typeface="Consolas"/>
              </a:rPr>
              <a:t>"rgba(0,0,0,.05)"</a:t>
            </a:r>
            <a:r>
              <a:rPr lang="en-US" sz="800">
                <a:solidFill>
                  <a:srgbClr val="232830"/>
                </a:solidFill>
                <a:latin typeface="Consolas"/>
                <a:ea typeface="Consolas"/>
                <a:cs typeface="Consolas"/>
                <a:sym typeface="Consolas"/>
              </a:rPr>
              <a:t>,</a:t>
            </a:r>
            <a:br>
              <a:rPr lang="en-US" sz="800">
                <a:solidFill>
                  <a:srgbClr val="232830"/>
                </a:solidFill>
                <a:latin typeface="Consolas"/>
                <a:ea typeface="Consolas"/>
                <a:cs typeface="Consolas"/>
                <a:sym typeface="Consolas"/>
              </a:rPr>
            </a:br>
            <a:r>
              <a:rPr lang="en-US" sz="800">
                <a:solidFill>
                  <a:srgbClr val="232830"/>
                </a:solidFill>
                <a:latin typeface="Consolas"/>
                <a:ea typeface="Consolas"/>
                <a:cs typeface="Consolas"/>
                <a:sym typeface="Consolas"/>
              </a:rPr>
              <a:t>    scaleGridLineWidth </a:t>
            </a:r>
            <a:r>
              <a:rPr b="1" lang="en-US" sz="800">
                <a:solidFill>
                  <a:schemeClr val="dk1"/>
                </a:solidFill>
                <a:latin typeface="Consolas"/>
                <a:ea typeface="Consolas"/>
                <a:cs typeface="Consolas"/>
                <a:sym typeface="Consolas"/>
              </a:rPr>
              <a:t>:</a:t>
            </a:r>
            <a:r>
              <a:rPr lang="en-US" sz="800">
                <a:solidFill>
                  <a:srgbClr val="232830"/>
                </a:solidFill>
                <a:latin typeface="Consolas"/>
                <a:ea typeface="Consolas"/>
                <a:cs typeface="Consolas"/>
                <a:sym typeface="Consolas"/>
              </a:rPr>
              <a:t> </a:t>
            </a:r>
            <a:r>
              <a:rPr lang="en-US" sz="800">
                <a:solidFill>
                  <a:schemeClr val="hlink"/>
                </a:solidFill>
                <a:latin typeface="Consolas"/>
                <a:ea typeface="Consolas"/>
                <a:cs typeface="Consolas"/>
                <a:sym typeface="Consolas"/>
              </a:rPr>
              <a:t>1</a:t>
            </a:r>
            <a:r>
              <a:rPr lang="en-US" sz="800">
                <a:solidFill>
                  <a:srgbClr val="232830"/>
                </a:solidFill>
                <a:latin typeface="Consolas"/>
                <a:ea typeface="Consolas"/>
                <a:cs typeface="Consolas"/>
                <a:sym typeface="Consolas"/>
              </a:rPr>
              <a:t>,</a:t>
            </a:r>
            <a:br>
              <a:rPr lang="en-US" sz="800">
                <a:solidFill>
                  <a:srgbClr val="232830"/>
                </a:solidFill>
                <a:latin typeface="Consolas"/>
                <a:ea typeface="Consolas"/>
                <a:cs typeface="Consolas"/>
                <a:sym typeface="Consolas"/>
              </a:rPr>
            </a:br>
            <a:r>
              <a:rPr lang="en-US" sz="800">
                <a:solidFill>
                  <a:srgbClr val="232830"/>
                </a:solidFill>
                <a:latin typeface="Consolas"/>
                <a:ea typeface="Consolas"/>
                <a:cs typeface="Consolas"/>
                <a:sym typeface="Consolas"/>
              </a:rPr>
              <a:t>    scaleShowHorizontalLines</a:t>
            </a:r>
            <a:r>
              <a:rPr b="1" lang="en-US" sz="800">
                <a:solidFill>
                  <a:schemeClr val="dk1"/>
                </a:solidFill>
                <a:latin typeface="Consolas"/>
                <a:ea typeface="Consolas"/>
                <a:cs typeface="Consolas"/>
                <a:sym typeface="Consolas"/>
              </a:rPr>
              <a:t>:</a:t>
            </a:r>
            <a:r>
              <a:rPr lang="en-US" sz="800">
                <a:solidFill>
                  <a:srgbClr val="232830"/>
                </a:solidFill>
                <a:latin typeface="Consolas"/>
                <a:ea typeface="Consolas"/>
                <a:cs typeface="Consolas"/>
                <a:sym typeface="Consolas"/>
              </a:rPr>
              <a:t> </a:t>
            </a:r>
            <a:r>
              <a:rPr b="1" lang="en-US" sz="800">
                <a:solidFill>
                  <a:schemeClr val="dk1"/>
                </a:solidFill>
                <a:latin typeface="Consolas"/>
                <a:ea typeface="Consolas"/>
                <a:cs typeface="Consolas"/>
                <a:sym typeface="Consolas"/>
              </a:rPr>
              <a:t>true</a:t>
            </a:r>
            <a:r>
              <a:rPr lang="en-US" sz="800">
                <a:solidFill>
                  <a:srgbClr val="232830"/>
                </a:solidFill>
                <a:latin typeface="Consolas"/>
                <a:ea typeface="Consolas"/>
                <a:cs typeface="Consolas"/>
                <a:sym typeface="Consolas"/>
              </a:rPr>
              <a:t>,</a:t>
            </a:r>
            <a:br>
              <a:rPr lang="en-US" sz="800">
                <a:solidFill>
                  <a:srgbClr val="232830"/>
                </a:solidFill>
                <a:latin typeface="Consolas"/>
                <a:ea typeface="Consolas"/>
                <a:cs typeface="Consolas"/>
                <a:sym typeface="Consolas"/>
              </a:rPr>
            </a:br>
            <a:r>
              <a:rPr lang="en-US" sz="800">
                <a:solidFill>
                  <a:srgbClr val="232830"/>
                </a:solidFill>
                <a:latin typeface="Consolas"/>
                <a:ea typeface="Consolas"/>
                <a:cs typeface="Consolas"/>
                <a:sym typeface="Consolas"/>
              </a:rPr>
              <a:t>    scaleShowVerticalLines</a:t>
            </a:r>
            <a:r>
              <a:rPr b="1" lang="en-US" sz="800">
                <a:solidFill>
                  <a:schemeClr val="dk1"/>
                </a:solidFill>
                <a:latin typeface="Consolas"/>
                <a:ea typeface="Consolas"/>
                <a:cs typeface="Consolas"/>
                <a:sym typeface="Consolas"/>
              </a:rPr>
              <a:t>:</a:t>
            </a:r>
            <a:r>
              <a:rPr lang="en-US" sz="800">
                <a:solidFill>
                  <a:srgbClr val="232830"/>
                </a:solidFill>
                <a:latin typeface="Consolas"/>
                <a:ea typeface="Consolas"/>
                <a:cs typeface="Consolas"/>
                <a:sym typeface="Consolas"/>
              </a:rPr>
              <a:t> </a:t>
            </a:r>
            <a:r>
              <a:rPr b="1" lang="en-US" sz="800">
                <a:solidFill>
                  <a:schemeClr val="dk1"/>
                </a:solidFill>
                <a:latin typeface="Consolas"/>
                <a:ea typeface="Consolas"/>
                <a:cs typeface="Consolas"/>
                <a:sym typeface="Consolas"/>
              </a:rPr>
              <a:t>true</a:t>
            </a:r>
            <a:r>
              <a:rPr lang="en-US" sz="800">
                <a:solidFill>
                  <a:srgbClr val="232830"/>
                </a:solidFill>
                <a:latin typeface="Consolas"/>
                <a:ea typeface="Consolas"/>
                <a:cs typeface="Consolas"/>
                <a:sym typeface="Consolas"/>
              </a:rPr>
              <a:t>,</a:t>
            </a:r>
            <a:br>
              <a:rPr lang="en-US" sz="800">
                <a:solidFill>
                  <a:srgbClr val="232830"/>
                </a:solidFill>
                <a:latin typeface="Consolas"/>
                <a:ea typeface="Consolas"/>
                <a:cs typeface="Consolas"/>
                <a:sym typeface="Consolas"/>
              </a:rPr>
            </a:br>
            <a:r>
              <a:rPr lang="en-US" sz="800">
                <a:solidFill>
                  <a:srgbClr val="232830"/>
                </a:solidFill>
                <a:latin typeface="Consolas"/>
                <a:ea typeface="Consolas"/>
                <a:cs typeface="Consolas"/>
                <a:sym typeface="Consolas"/>
              </a:rPr>
              <a:t>    barShowStroke </a:t>
            </a:r>
            <a:r>
              <a:rPr b="1" lang="en-US" sz="800">
                <a:solidFill>
                  <a:schemeClr val="dk1"/>
                </a:solidFill>
                <a:latin typeface="Consolas"/>
                <a:ea typeface="Consolas"/>
                <a:cs typeface="Consolas"/>
                <a:sym typeface="Consolas"/>
              </a:rPr>
              <a:t>:</a:t>
            </a:r>
            <a:r>
              <a:rPr lang="en-US" sz="800">
                <a:solidFill>
                  <a:srgbClr val="232830"/>
                </a:solidFill>
                <a:latin typeface="Consolas"/>
                <a:ea typeface="Consolas"/>
                <a:cs typeface="Consolas"/>
                <a:sym typeface="Consolas"/>
              </a:rPr>
              <a:t> </a:t>
            </a:r>
            <a:r>
              <a:rPr b="1" lang="en-US" sz="800">
                <a:solidFill>
                  <a:schemeClr val="dk1"/>
                </a:solidFill>
                <a:latin typeface="Consolas"/>
                <a:ea typeface="Consolas"/>
                <a:cs typeface="Consolas"/>
                <a:sym typeface="Consolas"/>
              </a:rPr>
              <a:t>true</a:t>
            </a:r>
            <a:r>
              <a:rPr lang="en-US" sz="800">
                <a:solidFill>
                  <a:srgbClr val="232830"/>
                </a:solidFill>
                <a:latin typeface="Consolas"/>
                <a:ea typeface="Consolas"/>
                <a:cs typeface="Consolas"/>
                <a:sym typeface="Consolas"/>
              </a:rPr>
              <a:t>,</a:t>
            </a:r>
            <a:br>
              <a:rPr lang="en-US" sz="800">
                <a:solidFill>
                  <a:srgbClr val="232830"/>
                </a:solidFill>
                <a:latin typeface="Consolas"/>
                <a:ea typeface="Consolas"/>
                <a:cs typeface="Consolas"/>
                <a:sym typeface="Consolas"/>
              </a:rPr>
            </a:br>
            <a:r>
              <a:rPr lang="en-US" sz="800">
                <a:solidFill>
                  <a:srgbClr val="232830"/>
                </a:solidFill>
                <a:latin typeface="Consolas"/>
                <a:ea typeface="Consolas"/>
                <a:cs typeface="Consolas"/>
                <a:sym typeface="Consolas"/>
              </a:rPr>
              <a:t>    barStrokeWidth </a:t>
            </a:r>
            <a:r>
              <a:rPr b="1" lang="en-US" sz="800">
                <a:solidFill>
                  <a:schemeClr val="dk1"/>
                </a:solidFill>
                <a:latin typeface="Consolas"/>
                <a:ea typeface="Consolas"/>
                <a:cs typeface="Consolas"/>
                <a:sym typeface="Consolas"/>
              </a:rPr>
              <a:t>:</a:t>
            </a:r>
            <a:r>
              <a:rPr lang="en-US" sz="800">
                <a:solidFill>
                  <a:srgbClr val="232830"/>
                </a:solidFill>
                <a:latin typeface="Consolas"/>
                <a:ea typeface="Consolas"/>
                <a:cs typeface="Consolas"/>
                <a:sym typeface="Consolas"/>
              </a:rPr>
              <a:t> </a:t>
            </a:r>
            <a:r>
              <a:rPr lang="en-US" sz="800">
                <a:solidFill>
                  <a:schemeClr val="hlink"/>
                </a:solidFill>
                <a:latin typeface="Consolas"/>
                <a:ea typeface="Consolas"/>
                <a:cs typeface="Consolas"/>
                <a:sym typeface="Consolas"/>
              </a:rPr>
              <a:t>2</a:t>
            </a:r>
            <a:r>
              <a:rPr lang="en-US" sz="800">
                <a:solidFill>
                  <a:srgbClr val="232830"/>
                </a:solidFill>
                <a:latin typeface="Consolas"/>
                <a:ea typeface="Consolas"/>
                <a:cs typeface="Consolas"/>
                <a:sym typeface="Consolas"/>
              </a:rPr>
              <a:t>,</a:t>
            </a:r>
            <a:br>
              <a:rPr lang="en-US" sz="800">
                <a:solidFill>
                  <a:srgbClr val="232830"/>
                </a:solidFill>
                <a:latin typeface="Consolas"/>
                <a:ea typeface="Consolas"/>
                <a:cs typeface="Consolas"/>
                <a:sym typeface="Consolas"/>
              </a:rPr>
            </a:br>
            <a:r>
              <a:rPr lang="en-US" sz="800">
                <a:solidFill>
                  <a:srgbClr val="232830"/>
                </a:solidFill>
                <a:latin typeface="Consolas"/>
                <a:ea typeface="Consolas"/>
                <a:cs typeface="Consolas"/>
                <a:sym typeface="Consolas"/>
              </a:rPr>
              <a:t>    barValueSpacing </a:t>
            </a:r>
            <a:r>
              <a:rPr b="1" lang="en-US" sz="800">
                <a:solidFill>
                  <a:schemeClr val="dk1"/>
                </a:solidFill>
                <a:latin typeface="Consolas"/>
                <a:ea typeface="Consolas"/>
                <a:cs typeface="Consolas"/>
                <a:sym typeface="Consolas"/>
              </a:rPr>
              <a:t>:</a:t>
            </a:r>
            <a:r>
              <a:rPr lang="en-US" sz="800">
                <a:solidFill>
                  <a:srgbClr val="232830"/>
                </a:solidFill>
                <a:latin typeface="Consolas"/>
                <a:ea typeface="Consolas"/>
                <a:cs typeface="Consolas"/>
                <a:sym typeface="Consolas"/>
              </a:rPr>
              <a:t> </a:t>
            </a:r>
            <a:r>
              <a:rPr lang="en-US" sz="800">
                <a:solidFill>
                  <a:schemeClr val="hlink"/>
                </a:solidFill>
                <a:latin typeface="Consolas"/>
                <a:ea typeface="Consolas"/>
                <a:cs typeface="Consolas"/>
                <a:sym typeface="Consolas"/>
              </a:rPr>
              <a:t>5</a:t>
            </a:r>
            <a:r>
              <a:rPr lang="en-US" sz="800">
                <a:solidFill>
                  <a:srgbClr val="232830"/>
                </a:solidFill>
                <a:latin typeface="Consolas"/>
                <a:ea typeface="Consolas"/>
                <a:cs typeface="Consolas"/>
                <a:sym typeface="Consolas"/>
              </a:rPr>
              <a:t>,</a:t>
            </a:r>
            <a:br>
              <a:rPr lang="en-US" sz="800">
                <a:solidFill>
                  <a:srgbClr val="232830"/>
                </a:solidFill>
                <a:latin typeface="Consolas"/>
                <a:ea typeface="Consolas"/>
                <a:cs typeface="Consolas"/>
                <a:sym typeface="Consolas"/>
              </a:rPr>
            </a:br>
            <a:r>
              <a:rPr lang="en-US" sz="800">
                <a:solidFill>
                  <a:srgbClr val="232830"/>
                </a:solidFill>
                <a:latin typeface="Consolas"/>
                <a:ea typeface="Consolas"/>
                <a:cs typeface="Consolas"/>
                <a:sym typeface="Consolas"/>
              </a:rPr>
              <a:t>    barDatasetSpacing </a:t>
            </a:r>
            <a:r>
              <a:rPr b="1" lang="en-US" sz="800">
                <a:solidFill>
                  <a:schemeClr val="dk1"/>
                </a:solidFill>
                <a:latin typeface="Consolas"/>
                <a:ea typeface="Consolas"/>
                <a:cs typeface="Consolas"/>
                <a:sym typeface="Consolas"/>
              </a:rPr>
              <a:t>:</a:t>
            </a:r>
            <a:r>
              <a:rPr lang="en-US" sz="800">
                <a:solidFill>
                  <a:srgbClr val="232830"/>
                </a:solidFill>
                <a:latin typeface="Consolas"/>
                <a:ea typeface="Consolas"/>
                <a:cs typeface="Consolas"/>
                <a:sym typeface="Consolas"/>
              </a:rPr>
              <a:t> </a:t>
            </a:r>
            <a:r>
              <a:rPr lang="en-US" sz="800">
                <a:solidFill>
                  <a:schemeClr val="hlink"/>
                </a:solidFill>
                <a:latin typeface="Consolas"/>
                <a:ea typeface="Consolas"/>
                <a:cs typeface="Consolas"/>
                <a:sym typeface="Consolas"/>
              </a:rPr>
              <a:t>1</a:t>
            </a:r>
            <a:r>
              <a:rPr lang="en-US" sz="800">
                <a:solidFill>
                  <a:srgbClr val="232830"/>
                </a:solidFill>
                <a:latin typeface="Consolas"/>
                <a:ea typeface="Consolas"/>
                <a:cs typeface="Consolas"/>
                <a:sym typeface="Consolas"/>
              </a:rPr>
              <a:t>,</a:t>
            </a:r>
            <a:br>
              <a:rPr lang="en-US" sz="800">
                <a:solidFill>
                  <a:srgbClr val="232830"/>
                </a:solidFill>
                <a:latin typeface="Consolas"/>
                <a:ea typeface="Consolas"/>
                <a:cs typeface="Consolas"/>
                <a:sym typeface="Consolas"/>
              </a:rPr>
            </a:br>
            <a:r>
              <a:rPr lang="en-US" sz="800">
                <a:solidFill>
                  <a:srgbClr val="232830"/>
                </a:solidFill>
                <a:latin typeface="Consolas"/>
                <a:ea typeface="Consolas"/>
                <a:cs typeface="Consolas"/>
                <a:sym typeface="Consolas"/>
              </a:rPr>
              <a:t>    legendTemplate </a:t>
            </a:r>
            <a:r>
              <a:rPr b="1" lang="en-US" sz="800">
                <a:solidFill>
                  <a:schemeClr val="dk1"/>
                </a:solidFill>
                <a:latin typeface="Consolas"/>
                <a:ea typeface="Consolas"/>
                <a:cs typeface="Consolas"/>
                <a:sym typeface="Consolas"/>
              </a:rPr>
              <a:t>:</a:t>
            </a:r>
            <a:r>
              <a:rPr lang="en-US" sz="800">
                <a:solidFill>
                  <a:srgbClr val="232830"/>
                </a:solidFill>
                <a:latin typeface="Consolas"/>
                <a:ea typeface="Consolas"/>
                <a:cs typeface="Consolas"/>
                <a:sym typeface="Consolas"/>
              </a:rPr>
              <a:t> </a:t>
            </a:r>
            <a:r>
              <a:rPr lang="en-US" sz="800">
                <a:solidFill>
                  <a:srgbClr val="D01040"/>
                </a:solidFill>
                <a:latin typeface="Consolas"/>
                <a:ea typeface="Consolas"/>
                <a:cs typeface="Consolas"/>
                <a:sym typeface="Consolas"/>
              </a:rPr>
              <a:t>"&lt;ul class=\"&lt;%=name.toLowerCase()%&gt;-legend\"&gt;</a:t>
            </a:r>
          </a:p>
          <a:p>
            <a:pPr lvl="0" rtl="0">
              <a:lnSpc>
                <a:spcPct val="115000"/>
              </a:lnSpc>
              <a:spcBef>
                <a:spcPts val="0"/>
              </a:spcBef>
              <a:buNone/>
            </a:pPr>
            <a:r>
              <a:rPr lang="en-US" sz="800">
                <a:solidFill>
                  <a:srgbClr val="D01040"/>
                </a:solidFill>
                <a:latin typeface="Consolas"/>
                <a:ea typeface="Consolas"/>
                <a:cs typeface="Consolas"/>
                <a:sym typeface="Consolas"/>
              </a:rPr>
              <a:t>&lt;% for (var i=0; i&lt;datasets.length; i++){%&gt;&lt;li&gt;&lt;span style=\"background-color:&lt;%=datasets[i].fillColor%&gt;\"&gt;</a:t>
            </a:r>
          </a:p>
          <a:p>
            <a:pPr lvl="0" rtl="0">
              <a:lnSpc>
                <a:spcPct val="115000"/>
              </a:lnSpc>
              <a:spcBef>
                <a:spcPts val="0"/>
              </a:spcBef>
              <a:buNone/>
            </a:pPr>
            <a:r>
              <a:rPr lang="en-US" sz="800">
                <a:solidFill>
                  <a:srgbClr val="D01040"/>
                </a:solidFill>
                <a:latin typeface="Consolas"/>
                <a:ea typeface="Consolas"/>
                <a:cs typeface="Consolas"/>
                <a:sym typeface="Consolas"/>
              </a:rPr>
              <a:t>&lt;/span&gt;&lt;%if(datasets[i].label){%&gt;&lt;%=datasets[i].label%&gt;&lt;%}%&gt;</a:t>
            </a:r>
          </a:p>
          <a:p>
            <a:pPr lvl="0" rtl="0">
              <a:lnSpc>
                <a:spcPct val="115000"/>
              </a:lnSpc>
              <a:spcBef>
                <a:spcPts val="0"/>
              </a:spcBef>
              <a:buNone/>
            </a:pPr>
            <a:r>
              <a:rPr lang="en-US" sz="800">
                <a:solidFill>
                  <a:srgbClr val="D01040"/>
                </a:solidFill>
                <a:latin typeface="Consolas"/>
                <a:ea typeface="Consolas"/>
                <a:cs typeface="Consolas"/>
                <a:sym typeface="Consolas"/>
              </a:rPr>
              <a:t>&lt;/li&gt;&lt;%}%&gt;&lt;/ul&gt;"</a:t>
            </a:r>
            <a:br>
              <a:rPr lang="en-US" sz="800">
                <a:solidFill>
                  <a:srgbClr val="232830"/>
                </a:solidFill>
                <a:latin typeface="Consolas"/>
                <a:ea typeface="Consolas"/>
                <a:cs typeface="Consolas"/>
                <a:sym typeface="Consolas"/>
              </a:rPr>
            </a:br>
            <a:r>
              <a:rPr lang="en-US" sz="800">
                <a:solidFill>
                  <a:srgbClr val="232830"/>
                </a:solidFill>
                <a:latin typeface="Consolas"/>
                <a:ea typeface="Consolas"/>
                <a:cs typeface="Consolas"/>
                <a:sym typeface="Consolas"/>
              </a:rPr>
              <a:t>}</a:t>
            </a:r>
            <a:r>
              <a:rPr lang="en-US" sz="800">
                <a:solidFill>
                  <a:srgbClr val="232830"/>
                </a:solidFill>
                <a:latin typeface="Verdana"/>
                <a:ea typeface="Verdana"/>
                <a:cs typeface="Verdana"/>
                <a:sym typeface="Verdana"/>
              </a:rPr>
              <a:t>);</a:t>
            </a:r>
          </a:p>
        </p:txBody>
      </p:sp>
      <p:pic>
        <p:nvPicPr>
          <p:cNvPr id="298" name="Shape 298"/>
          <p:cNvPicPr preferRelativeResize="0"/>
          <p:nvPr/>
        </p:nvPicPr>
        <p:blipFill>
          <a:blip r:embed="rId3">
            <a:alphaModFix/>
          </a:blip>
          <a:stretch>
            <a:fillRect/>
          </a:stretch>
        </p:blipFill>
        <p:spPr>
          <a:xfrm>
            <a:off x="3980175" y="3245675"/>
            <a:ext cx="4775975" cy="2435800"/>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 name="Shape 303"/>
        <p:cNvGrpSpPr/>
        <p:nvPr/>
      </p:nvGrpSpPr>
      <p:grpSpPr>
        <a:xfrm>
          <a:off x="0" y="0"/>
          <a:ext cx="0" cy="0"/>
          <a:chOff x="0" y="0"/>
          <a:chExt cx="0" cy="0"/>
        </a:xfrm>
      </p:grpSpPr>
      <p:sp>
        <p:nvSpPr>
          <p:cNvPr id="304" name="Shape 304"/>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305" name="Shape 305"/>
          <p:cNvSpPr txBox="1"/>
          <p:nvPr/>
        </p:nvSpPr>
        <p:spPr>
          <a:xfrm>
            <a:off x="236150" y="1126350"/>
            <a:ext cx="3960299" cy="4178399"/>
          </a:xfrm>
          <a:prstGeom prst="rect">
            <a:avLst/>
          </a:prstGeom>
          <a:noFill/>
          <a:ln>
            <a:noFill/>
          </a:ln>
        </p:spPr>
        <p:txBody>
          <a:bodyPr anchorCtr="0" anchor="t" bIns="91425" lIns="91425" rIns="91425" tIns="91425">
            <a:noAutofit/>
          </a:bodyPr>
          <a:lstStyle/>
          <a:p>
            <a:pPr lvl="0" rtl="0">
              <a:spcBef>
                <a:spcPts val="0"/>
              </a:spcBef>
              <a:buNone/>
            </a:pPr>
            <a:r>
              <a:rPr b="1" lang="en-US"/>
              <a:t>Highcharts</a:t>
            </a:r>
          </a:p>
          <a:p>
            <a:pPr lvl="0" rtl="0">
              <a:spcBef>
                <a:spcPts val="0"/>
              </a:spcBef>
              <a:buNone/>
            </a:pPr>
            <a:r>
              <a:t/>
            </a:r>
            <a:endParaRPr/>
          </a:p>
          <a:p>
            <a:pPr indent="-228600" lvl="0" marL="457200" rtl="0">
              <a:spcBef>
                <a:spcPts val="0"/>
              </a:spcBef>
              <a:buChar char="●"/>
            </a:pPr>
            <a:r>
              <a:rPr lang="en-US"/>
              <a:t>Librería desarrollada en JavaScript para la utilización de gŕaficos en formato SVG</a:t>
            </a:r>
          </a:p>
          <a:p>
            <a:pPr indent="-228600" lvl="0" marL="457200" rtl="0">
              <a:spcBef>
                <a:spcPts val="0"/>
              </a:spcBef>
              <a:buChar char="●"/>
            </a:pPr>
            <a:r>
              <a:rPr lang="en-US"/>
              <a:t>Poca comunidad</a:t>
            </a:r>
          </a:p>
          <a:p>
            <a:pPr indent="-228600" lvl="0" marL="457200" rtl="0">
              <a:spcBef>
                <a:spcPts val="0"/>
              </a:spcBef>
              <a:buChar char="●"/>
            </a:pPr>
            <a:r>
              <a:rPr lang="en-US"/>
              <a:t>Recomendado para el desarrollo de gráficos específicos para finanzas.</a:t>
            </a:r>
          </a:p>
          <a:p>
            <a:pPr lvl="0" rtl="0">
              <a:spcBef>
                <a:spcPts val="0"/>
              </a:spcBef>
              <a:buNone/>
            </a:pPr>
            <a:r>
              <a:t/>
            </a:r>
            <a:endParaRPr/>
          </a:p>
          <a:p>
            <a:pPr lvl="0" rtl="0">
              <a:spcBef>
                <a:spcPts val="0"/>
              </a:spcBef>
              <a:buNone/>
            </a:pPr>
            <a:r>
              <a:rPr lang="en-US" sz="900"/>
              <a:t>Web: </a:t>
            </a:r>
            <a:r>
              <a:rPr lang="en-US" sz="900" u="sng">
                <a:solidFill>
                  <a:schemeClr val="hlink"/>
                </a:solidFill>
                <a:hlinkClick r:id="rId3"/>
              </a:rPr>
              <a:t>http://www.highcharts.com/</a:t>
            </a:r>
            <a:r>
              <a:rPr lang="en-US" sz="900"/>
              <a:t> </a:t>
            </a:r>
          </a:p>
          <a:p>
            <a:pPr lvl="0" rtl="0">
              <a:spcBef>
                <a:spcPts val="0"/>
              </a:spcBef>
              <a:buNone/>
            </a:pPr>
            <a:r>
              <a:rPr lang="en-US" sz="900"/>
              <a:t>Docs y ejemplos: </a:t>
            </a:r>
            <a:r>
              <a:rPr lang="en-US" sz="900" u="sng">
                <a:solidFill>
                  <a:schemeClr val="hlink"/>
                </a:solidFill>
                <a:hlinkClick r:id="rId4"/>
              </a:rPr>
              <a:t>http://www.highcharts.com/stock/demo/grid-light</a:t>
            </a:r>
            <a:r>
              <a:rPr lang="en-US" sz="900"/>
              <a:t> </a:t>
            </a:r>
          </a:p>
          <a:p>
            <a:pPr lvl="0" rtl="0">
              <a:spcBef>
                <a:spcPts val="0"/>
              </a:spcBef>
              <a:buNone/>
            </a:pPr>
            <a:r>
              <a:rPr lang="en-US" sz="900"/>
              <a:t>Demo: </a:t>
            </a:r>
            <a:r>
              <a:rPr lang="en-US" sz="900" u="sng">
                <a:solidFill>
                  <a:schemeClr val="hlink"/>
                </a:solidFill>
                <a:hlinkClick r:id="rId5"/>
              </a:rPr>
              <a:t>http://ciff.dgcmedia.es/highcharts/</a:t>
            </a:r>
            <a:r>
              <a:rPr lang="en-US" sz="900"/>
              <a:t> </a:t>
            </a:r>
          </a:p>
          <a:p>
            <a:pPr lvl="0" rtl="0">
              <a:spcBef>
                <a:spcPts val="0"/>
              </a:spcBef>
              <a:buNone/>
            </a:pPr>
            <a:r>
              <a:t/>
            </a:r>
            <a:endParaRPr/>
          </a:p>
          <a:p>
            <a:pPr lvl="0" rtl="0">
              <a:spcBef>
                <a:spcPts val="0"/>
              </a:spcBef>
              <a:buNone/>
            </a:pPr>
            <a:r>
              <a:t/>
            </a:r>
            <a:endParaRPr/>
          </a:p>
        </p:txBody>
      </p:sp>
      <p:pic>
        <p:nvPicPr>
          <p:cNvPr id="306" name="Shape 306"/>
          <p:cNvPicPr preferRelativeResize="0"/>
          <p:nvPr/>
        </p:nvPicPr>
        <p:blipFill>
          <a:blip r:embed="rId6">
            <a:alphaModFix/>
          </a:blip>
          <a:stretch>
            <a:fillRect/>
          </a:stretch>
        </p:blipFill>
        <p:spPr>
          <a:xfrm>
            <a:off x="5833702" y="1232700"/>
            <a:ext cx="2772598" cy="513374"/>
          </a:xfrm>
          <a:prstGeom prst="rect">
            <a:avLst/>
          </a:prstGeom>
          <a:noFill/>
          <a:ln>
            <a:noFill/>
          </a:ln>
        </p:spPr>
      </p:pic>
      <p:pic>
        <p:nvPicPr>
          <p:cNvPr id="307" name="Shape 307"/>
          <p:cNvPicPr preferRelativeResize="0"/>
          <p:nvPr/>
        </p:nvPicPr>
        <p:blipFill>
          <a:blip r:embed="rId7">
            <a:alphaModFix/>
          </a:blip>
          <a:stretch>
            <a:fillRect/>
          </a:stretch>
        </p:blipFill>
        <p:spPr>
          <a:xfrm>
            <a:off x="3779425" y="3186300"/>
            <a:ext cx="5068150" cy="2764449"/>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sp>
        <p:nvSpPr>
          <p:cNvPr id="313" name="Shape 313"/>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314" name="Shape 314"/>
          <p:cNvSpPr txBox="1"/>
          <p:nvPr/>
        </p:nvSpPr>
        <p:spPr>
          <a:xfrm>
            <a:off x="139187" y="5602950"/>
            <a:ext cx="5550000" cy="410400"/>
          </a:xfrm>
          <a:prstGeom prst="rect">
            <a:avLst/>
          </a:prstGeom>
          <a:noFill/>
          <a:ln>
            <a:noFill/>
          </a:ln>
        </p:spPr>
        <p:txBody>
          <a:bodyPr anchorCtr="0" anchor="ctr" bIns="91425" lIns="91425" rIns="91425" tIns="91425">
            <a:noAutofit/>
          </a:bodyPr>
          <a:lstStyle/>
          <a:p>
            <a:pPr lvl="0" rtl="0">
              <a:spcBef>
                <a:spcPts val="0"/>
              </a:spcBef>
              <a:buNone/>
            </a:pPr>
            <a:r>
              <a:rPr lang="en-US" sz="800" u="sng">
                <a:solidFill>
                  <a:schemeClr val="hlink"/>
                </a:solidFill>
                <a:hlinkClick r:id="rId3"/>
              </a:rPr>
              <a:t>http://jsfiddle.net/gh/get/jquery/1.9.1/highslide-software/highcharts.com/tree/master/samples/stock/demo/area/</a:t>
            </a:r>
            <a:r>
              <a:rPr lang="en-US" sz="800"/>
              <a:t>  </a:t>
            </a:r>
          </a:p>
        </p:txBody>
      </p:sp>
      <p:sp>
        <p:nvSpPr>
          <p:cNvPr id="315" name="Shape 315"/>
          <p:cNvSpPr txBox="1"/>
          <p:nvPr/>
        </p:nvSpPr>
        <p:spPr>
          <a:xfrm>
            <a:off x="197750" y="1443725"/>
            <a:ext cx="4865399" cy="37851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US" sz="600">
                <a:solidFill>
                  <a:schemeClr val="dk1"/>
                </a:solidFill>
                <a:latin typeface="Consolas"/>
                <a:ea typeface="Consolas"/>
                <a:cs typeface="Consolas"/>
                <a:sym typeface="Consolas"/>
              </a:rPr>
              <a:t>$(function () {</a:t>
            </a:r>
          </a:p>
          <a:p>
            <a:pPr lvl="0" rtl="0">
              <a:lnSpc>
                <a:spcPct val="115000"/>
              </a:lnSpc>
              <a:spcBef>
                <a:spcPts val="0"/>
              </a:spcBef>
              <a:buNone/>
            </a:pPr>
            <a:r>
              <a:rPr lang="en-US" sz="600">
                <a:solidFill>
                  <a:schemeClr val="dk1"/>
                </a:solidFill>
                <a:latin typeface="Consolas"/>
                <a:ea typeface="Consolas"/>
                <a:cs typeface="Consolas"/>
                <a:sym typeface="Consolas"/>
              </a:rPr>
              <a:t>    $.getJSON('http://www.highcharts.com/samples/data/jsonp.php?filename=aapl-c.json&amp;callback=?', function (data) {</a:t>
            </a:r>
          </a:p>
          <a:p>
            <a:pPr lvl="0" rtl="0">
              <a:lnSpc>
                <a:spcPct val="115000"/>
              </a:lnSpc>
              <a:spcBef>
                <a:spcPts val="0"/>
              </a:spcBef>
              <a:buNone/>
            </a:pPr>
            <a:r>
              <a:rPr lang="en-US" sz="600">
                <a:solidFill>
                  <a:schemeClr val="dk1"/>
                </a:solidFill>
                <a:latin typeface="Consolas"/>
                <a:ea typeface="Consolas"/>
                <a:cs typeface="Consolas"/>
                <a:sym typeface="Consolas"/>
              </a:rPr>
              <a:t>        // Create the chart</a:t>
            </a:r>
          </a:p>
          <a:p>
            <a:pPr lvl="0" rtl="0">
              <a:lnSpc>
                <a:spcPct val="115000"/>
              </a:lnSpc>
              <a:spcBef>
                <a:spcPts val="0"/>
              </a:spcBef>
              <a:buNone/>
            </a:pPr>
            <a:r>
              <a:rPr lang="en-US" sz="600">
                <a:solidFill>
                  <a:schemeClr val="dk1"/>
                </a:solidFill>
                <a:latin typeface="Consolas"/>
                <a:ea typeface="Consolas"/>
                <a:cs typeface="Consolas"/>
                <a:sym typeface="Consolas"/>
              </a:rPr>
              <a:t>        $('#container').highcharts('StockChart', {</a:t>
            </a:r>
          </a:p>
          <a:p>
            <a:pPr lvl="0" rtl="0">
              <a:lnSpc>
                <a:spcPct val="115000"/>
              </a:lnSpc>
              <a:spcBef>
                <a:spcPts val="0"/>
              </a:spcBef>
              <a:buNone/>
            </a:pPr>
            <a:r>
              <a:rPr lang="en-US" sz="600">
                <a:solidFill>
                  <a:schemeClr val="dk1"/>
                </a:solidFill>
                <a:latin typeface="Consolas"/>
                <a:ea typeface="Consolas"/>
                <a:cs typeface="Consolas"/>
                <a:sym typeface="Consolas"/>
              </a:rPr>
              <a:t>            rangeSelector : {</a:t>
            </a:r>
          </a:p>
          <a:p>
            <a:pPr lvl="0" rtl="0">
              <a:lnSpc>
                <a:spcPct val="115000"/>
              </a:lnSpc>
              <a:spcBef>
                <a:spcPts val="0"/>
              </a:spcBef>
              <a:buNone/>
            </a:pPr>
            <a:r>
              <a:rPr lang="en-US" sz="600">
                <a:solidFill>
                  <a:schemeClr val="dk1"/>
                </a:solidFill>
                <a:latin typeface="Consolas"/>
                <a:ea typeface="Consolas"/>
                <a:cs typeface="Consolas"/>
                <a:sym typeface="Consolas"/>
              </a:rPr>
              <a:t>                selected : 1</a:t>
            </a:r>
          </a:p>
          <a:p>
            <a:pPr lvl="0" rtl="0">
              <a:lnSpc>
                <a:spcPct val="115000"/>
              </a:lnSpc>
              <a:spcBef>
                <a:spcPts val="0"/>
              </a:spcBef>
              <a:buNone/>
            </a:pPr>
            <a:r>
              <a:rPr lang="en-US" sz="600">
                <a:solidFill>
                  <a:schemeClr val="dk1"/>
                </a:solidFill>
                <a:latin typeface="Consolas"/>
                <a:ea typeface="Consolas"/>
                <a:cs typeface="Consolas"/>
                <a:sym typeface="Consolas"/>
              </a:rPr>
              <a:t>            },</a:t>
            </a:r>
          </a:p>
          <a:p>
            <a:pPr lvl="0" rtl="0">
              <a:lnSpc>
                <a:spcPct val="115000"/>
              </a:lnSpc>
              <a:spcBef>
                <a:spcPts val="0"/>
              </a:spcBef>
              <a:buNone/>
            </a:pPr>
            <a:r>
              <a:rPr lang="en-US" sz="600">
                <a:solidFill>
                  <a:schemeClr val="dk1"/>
                </a:solidFill>
                <a:latin typeface="Consolas"/>
                <a:ea typeface="Consolas"/>
                <a:cs typeface="Consolas"/>
                <a:sym typeface="Consolas"/>
              </a:rPr>
              <a:t>            title : {</a:t>
            </a:r>
          </a:p>
          <a:p>
            <a:pPr lvl="0" rtl="0">
              <a:lnSpc>
                <a:spcPct val="115000"/>
              </a:lnSpc>
              <a:spcBef>
                <a:spcPts val="0"/>
              </a:spcBef>
              <a:buNone/>
            </a:pPr>
            <a:r>
              <a:rPr lang="en-US" sz="600">
                <a:solidFill>
                  <a:schemeClr val="dk1"/>
                </a:solidFill>
                <a:latin typeface="Consolas"/>
                <a:ea typeface="Consolas"/>
                <a:cs typeface="Consolas"/>
                <a:sym typeface="Consolas"/>
              </a:rPr>
              <a:t>                text : 'AAPL Stock Price'</a:t>
            </a:r>
          </a:p>
          <a:p>
            <a:pPr lvl="0" rtl="0">
              <a:lnSpc>
                <a:spcPct val="115000"/>
              </a:lnSpc>
              <a:spcBef>
                <a:spcPts val="0"/>
              </a:spcBef>
              <a:buNone/>
            </a:pPr>
            <a:r>
              <a:rPr lang="en-US" sz="600">
                <a:solidFill>
                  <a:schemeClr val="dk1"/>
                </a:solidFill>
                <a:latin typeface="Consolas"/>
                <a:ea typeface="Consolas"/>
                <a:cs typeface="Consolas"/>
                <a:sym typeface="Consolas"/>
              </a:rPr>
              <a:t>            },</a:t>
            </a:r>
          </a:p>
          <a:p>
            <a:pPr lvl="0" rtl="0">
              <a:lnSpc>
                <a:spcPct val="115000"/>
              </a:lnSpc>
              <a:spcBef>
                <a:spcPts val="0"/>
              </a:spcBef>
              <a:buNone/>
            </a:pPr>
            <a:r>
              <a:rPr lang="en-US" sz="600">
                <a:solidFill>
                  <a:schemeClr val="dk1"/>
                </a:solidFill>
                <a:latin typeface="Consolas"/>
                <a:ea typeface="Consolas"/>
                <a:cs typeface="Consolas"/>
                <a:sym typeface="Consolas"/>
              </a:rPr>
              <a:t>            series : [{</a:t>
            </a:r>
          </a:p>
          <a:p>
            <a:pPr lvl="0" rtl="0">
              <a:lnSpc>
                <a:spcPct val="115000"/>
              </a:lnSpc>
              <a:spcBef>
                <a:spcPts val="0"/>
              </a:spcBef>
              <a:buNone/>
            </a:pPr>
            <a:r>
              <a:rPr lang="en-US" sz="600">
                <a:solidFill>
                  <a:schemeClr val="dk1"/>
                </a:solidFill>
                <a:latin typeface="Consolas"/>
                <a:ea typeface="Consolas"/>
                <a:cs typeface="Consolas"/>
                <a:sym typeface="Consolas"/>
              </a:rPr>
              <a:t>                name : 'AAPL Stock Price',</a:t>
            </a:r>
          </a:p>
          <a:p>
            <a:pPr lvl="0" rtl="0">
              <a:lnSpc>
                <a:spcPct val="115000"/>
              </a:lnSpc>
              <a:spcBef>
                <a:spcPts val="0"/>
              </a:spcBef>
              <a:buNone/>
            </a:pPr>
            <a:r>
              <a:rPr lang="en-US" sz="600">
                <a:solidFill>
                  <a:schemeClr val="dk1"/>
                </a:solidFill>
                <a:latin typeface="Consolas"/>
                <a:ea typeface="Consolas"/>
                <a:cs typeface="Consolas"/>
                <a:sym typeface="Consolas"/>
              </a:rPr>
              <a:t>                data : data,</a:t>
            </a:r>
          </a:p>
          <a:p>
            <a:pPr lvl="0" rtl="0">
              <a:lnSpc>
                <a:spcPct val="115000"/>
              </a:lnSpc>
              <a:spcBef>
                <a:spcPts val="0"/>
              </a:spcBef>
              <a:buNone/>
            </a:pPr>
            <a:r>
              <a:rPr lang="en-US" sz="600">
                <a:solidFill>
                  <a:schemeClr val="dk1"/>
                </a:solidFill>
                <a:latin typeface="Consolas"/>
                <a:ea typeface="Consolas"/>
                <a:cs typeface="Consolas"/>
                <a:sym typeface="Consolas"/>
              </a:rPr>
              <a:t>                type : 'area',</a:t>
            </a:r>
          </a:p>
          <a:p>
            <a:pPr lvl="0" rtl="0">
              <a:lnSpc>
                <a:spcPct val="115000"/>
              </a:lnSpc>
              <a:spcBef>
                <a:spcPts val="0"/>
              </a:spcBef>
              <a:buNone/>
            </a:pPr>
            <a:r>
              <a:rPr lang="en-US" sz="600">
                <a:solidFill>
                  <a:schemeClr val="dk1"/>
                </a:solidFill>
                <a:latin typeface="Consolas"/>
                <a:ea typeface="Consolas"/>
                <a:cs typeface="Consolas"/>
                <a:sym typeface="Consolas"/>
              </a:rPr>
              <a:t>                threshold : null,</a:t>
            </a:r>
          </a:p>
          <a:p>
            <a:pPr lvl="0" rtl="0">
              <a:lnSpc>
                <a:spcPct val="115000"/>
              </a:lnSpc>
              <a:spcBef>
                <a:spcPts val="0"/>
              </a:spcBef>
              <a:buNone/>
            </a:pPr>
            <a:r>
              <a:rPr lang="en-US" sz="600">
                <a:solidFill>
                  <a:schemeClr val="dk1"/>
                </a:solidFill>
                <a:latin typeface="Consolas"/>
                <a:ea typeface="Consolas"/>
                <a:cs typeface="Consolas"/>
                <a:sym typeface="Consolas"/>
              </a:rPr>
              <a:t>                tooltip : {</a:t>
            </a:r>
          </a:p>
          <a:p>
            <a:pPr lvl="0" rtl="0">
              <a:lnSpc>
                <a:spcPct val="115000"/>
              </a:lnSpc>
              <a:spcBef>
                <a:spcPts val="0"/>
              </a:spcBef>
              <a:buNone/>
            </a:pPr>
            <a:r>
              <a:rPr lang="en-US" sz="600">
                <a:solidFill>
                  <a:schemeClr val="dk1"/>
                </a:solidFill>
                <a:latin typeface="Consolas"/>
                <a:ea typeface="Consolas"/>
                <a:cs typeface="Consolas"/>
                <a:sym typeface="Consolas"/>
              </a:rPr>
              <a:t>                    valueDecimals : 2</a:t>
            </a:r>
          </a:p>
          <a:p>
            <a:pPr lvl="0" rtl="0">
              <a:lnSpc>
                <a:spcPct val="115000"/>
              </a:lnSpc>
              <a:spcBef>
                <a:spcPts val="0"/>
              </a:spcBef>
              <a:buNone/>
            </a:pPr>
            <a:r>
              <a:rPr lang="en-US" sz="600">
                <a:solidFill>
                  <a:schemeClr val="dk1"/>
                </a:solidFill>
                <a:latin typeface="Consolas"/>
                <a:ea typeface="Consolas"/>
                <a:cs typeface="Consolas"/>
                <a:sym typeface="Consolas"/>
              </a:rPr>
              <a:t>                },</a:t>
            </a:r>
          </a:p>
          <a:p>
            <a:pPr lvl="0" rtl="0">
              <a:lnSpc>
                <a:spcPct val="115000"/>
              </a:lnSpc>
              <a:spcBef>
                <a:spcPts val="0"/>
              </a:spcBef>
              <a:buNone/>
            </a:pPr>
            <a:r>
              <a:rPr lang="en-US" sz="600">
                <a:solidFill>
                  <a:schemeClr val="dk1"/>
                </a:solidFill>
                <a:latin typeface="Consolas"/>
                <a:ea typeface="Consolas"/>
                <a:cs typeface="Consolas"/>
                <a:sym typeface="Consolas"/>
              </a:rPr>
              <a:t>                fillColor : {</a:t>
            </a:r>
          </a:p>
          <a:p>
            <a:pPr lvl="0" rtl="0">
              <a:lnSpc>
                <a:spcPct val="115000"/>
              </a:lnSpc>
              <a:spcBef>
                <a:spcPts val="0"/>
              </a:spcBef>
              <a:buNone/>
            </a:pPr>
            <a:r>
              <a:rPr lang="en-US" sz="600">
                <a:solidFill>
                  <a:schemeClr val="dk1"/>
                </a:solidFill>
                <a:latin typeface="Consolas"/>
                <a:ea typeface="Consolas"/>
                <a:cs typeface="Consolas"/>
                <a:sym typeface="Consolas"/>
              </a:rPr>
              <a:t>                    linearGradient : {</a:t>
            </a:r>
          </a:p>
          <a:p>
            <a:pPr lvl="0" rtl="0">
              <a:lnSpc>
                <a:spcPct val="115000"/>
              </a:lnSpc>
              <a:spcBef>
                <a:spcPts val="0"/>
              </a:spcBef>
              <a:buNone/>
            </a:pPr>
            <a:r>
              <a:rPr lang="en-US" sz="600">
                <a:solidFill>
                  <a:schemeClr val="dk1"/>
                </a:solidFill>
                <a:latin typeface="Consolas"/>
                <a:ea typeface="Consolas"/>
                <a:cs typeface="Consolas"/>
                <a:sym typeface="Consolas"/>
              </a:rPr>
              <a:t>                        x1: 0,</a:t>
            </a:r>
          </a:p>
          <a:p>
            <a:pPr lvl="0" rtl="0">
              <a:lnSpc>
                <a:spcPct val="115000"/>
              </a:lnSpc>
              <a:spcBef>
                <a:spcPts val="0"/>
              </a:spcBef>
              <a:buNone/>
            </a:pPr>
            <a:r>
              <a:rPr lang="en-US" sz="600">
                <a:solidFill>
                  <a:schemeClr val="dk1"/>
                </a:solidFill>
                <a:latin typeface="Consolas"/>
                <a:ea typeface="Consolas"/>
                <a:cs typeface="Consolas"/>
                <a:sym typeface="Consolas"/>
              </a:rPr>
              <a:t>                        y1: 0,</a:t>
            </a:r>
          </a:p>
          <a:p>
            <a:pPr lvl="0" rtl="0">
              <a:lnSpc>
                <a:spcPct val="115000"/>
              </a:lnSpc>
              <a:spcBef>
                <a:spcPts val="0"/>
              </a:spcBef>
              <a:buNone/>
            </a:pPr>
            <a:r>
              <a:rPr lang="en-US" sz="600">
                <a:solidFill>
                  <a:schemeClr val="dk1"/>
                </a:solidFill>
                <a:latin typeface="Consolas"/>
                <a:ea typeface="Consolas"/>
                <a:cs typeface="Consolas"/>
                <a:sym typeface="Consolas"/>
              </a:rPr>
              <a:t>                        x2: 0,</a:t>
            </a:r>
          </a:p>
          <a:p>
            <a:pPr lvl="0" rtl="0">
              <a:lnSpc>
                <a:spcPct val="115000"/>
              </a:lnSpc>
              <a:spcBef>
                <a:spcPts val="0"/>
              </a:spcBef>
              <a:buNone/>
            </a:pPr>
            <a:r>
              <a:rPr lang="en-US" sz="600">
                <a:solidFill>
                  <a:schemeClr val="dk1"/>
                </a:solidFill>
                <a:latin typeface="Consolas"/>
                <a:ea typeface="Consolas"/>
                <a:cs typeface="Consolas"/>
                <a:sym typeface="Consolas"/>
              </a:rPr>
              <a:t>                        y2: 1</a:t>
            </a:r>
          </a:p>
          <a:p>
            <a:pPr lvl="0" rtl="0">
              <a:lnSpc>
                <a:spcPct val="115000"/>
              </a:lnSpc>
              <a:spcBef>
                <a:spcPts val="0"/>
              </a:spcBef>
              <a:buNone/>
            </a:pPr>
            <a:r>
              <a:rPr lang="en-US" sz="600">
                <a:solidFill>
                  <a:schemeClr val="dk1"/>
                </a:solidFill>
                <a:latin typeface="Consolas"/>
                <a:ea typeface="Consolas"/>
                <a:cs typeface="Consolas"/>
                <a:sym typeface="Consolas"/>
              </a:rPr>
              <a:t>                    },</a:t>
            </a:r>
          </a:p>
          <a:p>
            <a:pPr lvl="0" rtl="0">
              <a:lnSpc>
                <a:spcPct val="115000"/>
              </a:lnSpc>
              <a:spcBef>
                <a:spcPts val="0"/>
              </a:spcBef>
              <a:buNone/>
            </a:pPr>
            <a:r>
              <a:rPr lang="en-US" sz="600">
                <a:solidFill>
                  <a:schemeClr val="dk1"/>
                </a:solidFill>
                <a:latin typeface="Consolas"/>
                <a:ea typeface="Consolas"/>
                <a:cs typeface="Consolas"/>
                <a:sym typeface="Consolas"/>
              </a:rPr>
              <a:t>                    stops : [</a:t>
            </a:r>
          </a:p>
          <a:p>
            <a:pPr lvl="0" rtl="0">
              <a:lnSpc>
                <a:spcPct val="115000"/>
              </a:lnSpc>
              <a:spcBef>
                <a:spcPts val="0"/>
              </a:spcBef>
              <a:buNone/>
            </a:pPr>
            <a:r>
              <a:rPr lang="en-US" sz="600">
                <a:solidFill>
                  <a:schemeClr val="dk1"/>
                </a:solidFill>
                <a:latin typeface="Consolas"/>
                <a:ea typeface="Consolas"/>
                <a:cs typeface="Consolas"/>
                <a:sym typeface="Consolas"/>
              </a:rPr>
              <a:t>                        [0, Highcharts.getOptions().colors[0]],</a:t>
            </a:r>
          </a:p>
          <a:p>
            <a:pPr lvl="0" rtl="0">
              <a:lnSpc>
                <a:spcPct val="115000"/>
              </a:lnSpc>
              <a:spcBef>
                <a:spcPts val="0"/>
              </a:spcBef>
              <a:buNone/>
            </a:pPr>
            <a:r>
              <a:rPr lang="en-US" sz="600">
                <a:solidFill>
                  <a:schemeClr val="dk1"/>
                </a:solidFill>
                <a:latin typeface="Consolas"/>
                <a:ea typeface="Consolas"/>
                <a:cs typeface="Consolas"/>
                <a:sym typeface="Consolas"/>
              </a:rPr>
              <a:t>                        [1, Highcharts.Color(</a:t>
            </a:r>
          </a:p>
          <a:p>
            <a:pPr indent="0" lvl="0" marL="914400" rtl="0">
              <a:lnSpc>
                <a:spcPct val="115000"/>
              </a:lnSpc>
              <a:spcBef>
                <a:spcPts val="0"/>
              </a:spcBef>
              <a:buNone/>
            </a:pPr>
            <a:r>
              <a:rPr lang="en-US" sz="600">
                <a:solidFill>
                  <a:schemeClr val="dk1"/>
                </a:solidFill>
                <a:latin typeface="Consolas"/>
                <a:ea typeface="Consolas"/>
                <a:cs typeface="Consolas"/>
                <a:sym typeface="Consolas"/>
              </a:rPr>
              <a:t>     Highcharts.getOptions().colors[0])</a:t>
            </a:r>
          </a:p>
          <a:p>
            <a:pPr indent="0" lvl="0" marL="914400" rtl="0">
              <a:lnSpc>
                <a:spcPct val="115000"/>
              </a:lnSpc>
              <a:spcBef>
                <a:spcPts val="0"/>
              </a:spcBef>
              <a:buNone/>
            </a:pPr>
            <a:r>
              <a:rPr lang="en-US" sz="600">
                <a:solidFill>
                  <a:schemeClr val="dk1"/>
                </a:solidFill>
                <a:latin typeface="Consolas"/>
                <a:ea typeface="Consolas"/>
                <a:cs typeface="Consolas"/>
                <a:sym typeface="Consolas"/>
              </a:rPr>
              <a:t>    .setOpacity(0).get('rgba')] </a:t>
            </a:r>
          </a:p>
          <a:p>
            <a:pPr lvl="0" rtl="0">
              <a:lnSpc>
                <a:spcPct val="115000"/>
              </a:lnSpc>
              <a:spcBef>
                <a:spcPts val="0"/>
              </a:spcBef>
              <a:buNone/>
            </a:pPr>
            <a:r>
              <a:rPr lang="en-US" sz="600">
                <a:solidFill>
                  <a:schemeClr val="dk1"/>
                </a:solidFill>
                <a:latin typeface="Consolas"/>
                <a:ea typeface="Consolas"/>
                <a:cs typeface="Consolas"/>
                <a:sym typeface="Consolas"/>
              </a:rPr>
              <a:t>                    ]</a:t>
            </a:r>
          </a:p>
          <a:p>
            <a:pPr lvl="0" rtl="0">
              <a:lnSpc>
                <a:spcPct val="115000"/>
              </a:lnSpc>
              <a:spcBef>
                <a:spcPts val="0"/>
              </a:spcBef>
              <a:buNone/>
            </a:pPr>
            <a:r>
              <a:rPr lang="en-US" sz="600">
                <a:solidFill>
                  <a:schemeClr val="dk1"/>
                </a:solidFill>
                <a:latin typeface="Consolas"/>
                <a:ea typeface="Consolas"/>
                <a:cs typeface="Consolas"/>
                <a:sym typeface="Consolas"/>
              </a:rPr>
              <a:t>                }</a:t>
            </a:r>
          </a:p>
          <a:p>
            <a:pPr lvl="0" rtl="0">
              <a:lnSpc>
                <a:spcPct val="115000"/>
              </a:lnSpc>
              <a:spcBef>
                <a:spcPts val="0"/>
              </a:spcBef>
              <a:buNone/>
            </a:pPr>
            <a:r>
              <a:rPr lang="en-US" sz="600">
                <a:solidFill>
                  <a:schemeClr val="dk1"/>
                </a:solidFill>
                <a:latin typeface="Consolas"/>
                <a:ea typeface="Consolas"/>
                <a:cs typeface="Consolas"/>
                <a:sym typeface="Consolas"/>
              </a:rPr>
              <a:t>            }]</a:t>
            </a:r>
          </a:p>
          <a:p>
            <a:pPr lvl="0" rtl="0">
              <a:lnSpc>
                <a:spcPct val="115000"/>
              </a:lnSpc>
              <a:spcBef>
                <a:spcPts val="0"/>
              </a:spcBef>
              <a:buNone/>
            </a:pPr>
            <a:r>
              <a:rPr lang="en-US" sz="600">
                <a:solidFill>
                  <a:schemeClr val="dk1"/>
                </a:solidFill>
                <a:latin typeface="Consolas"/>
                <a:ea typeface="Consolas"/>
                <a:cs typeface="Consolas"/>
                <a:sym typeface="Consolas"/>
              </a:rPr>
              <a:t>        });</a:t>
            </a:r>
          </a:p>
          <a:p>
            <a:pPr lvl="0" rtl="0">
              <a:lnSpc>
                <a:spcPct val="115000"/>
              </a:lnSpc>
              <a:spcBef>
                <a:spcPts val="0"/>
              </a:spcBef>
              <a:buNone/>
            </a:pPr>
            <a:r>
              <a:rPr lang="en-US" sz="600">
                <a:solidFill>
                  <a:schemeClr val="dk1"/>
                </a:solidFill>
                <a:latin typeface="Consolas"/>
                <a:ea typeface="Consolas"/>
                <a:cs typeface="Consolas"/>
                <a:sym typeface="Consolas"/>
              </a:rPr>
              <a:t>    });</a:t>
            </a:r>
          </a:p>
          <a:p>
            <a:pPr lvl="0" rtl="0">
              <a:lnSpc>
                <a:spcPct val="115000"/>
              </a:lnSpc>
              <a:spcBef>
                <a:spcPts val="0"/>
              </a:spcBef>
              <a:buNone/>
            </a:pPr>
            <a:r>
              <a:rPr lang="en-US" sz="600">
                <a:solidFill>
                  <a:schemeClr val="dk1"/>
                </a:solidFill>
                <a:latin typeface="Consolas"/>
                <a:ea typeface="Consolas"/>
                <a:cs typeface="Consolas"/>
                <a:sym typeface="Consolas"/>
              </a:rPr>
              <a:t>});</a:t>
            </a:r>
          </a:p>
          <a:p>
            <a:pPr lvl="0" rtl="0">
              <a:lnSpc>
                <a:spcPct val="115000"/>
              </a:lnSpc>
              <a:spcBef>
                <a:spcPts val="0"/>
              </a:spcBef>
              <a:buNone/>
            </a:pPr>
            <a:r>
              <a:t/>
            </a:r>
            <a:endParaRPr b="1" sz="800">
              <a:solidFill>
                <a:schemeClr val="dk1"/>
              </a:solidFill>
              <a:latin typeface="Consolas"/>
              <a:ea typeface="Consolas"/>
              <a:cs typeface="Consolas"/>
              <a:sym typeface="Consolas"/>
            </a:endParaRPr>
          </a:p>
        </p:txBody>
      </p:sp>
      <p:pic>
        <p:nvPicPr>
          <p:cNvPr id="316" name="Shape 316"/>
          <p:cNvPicPr preferRelativeResize="0"/>
          <p:nvPr/>
        </p:nvPicPr>
        <p:blipFill>
          <a:blip r:embed="rId4">
            <a:alphaModFix/>
          </a:blip>
          <a:stretch>
            <a:fillRect/>
          </a:stretch>
        </p:blipFill>
        <p:spPr>
          <a:xfrm>
            <a:off x="5833702" y="1232700"/>
            <a:ext cx="2772598" cy="513374"/>
          </a:xfrm>
          <a:prstGeom prst="rect">
            <a:avLst/>
          </a:prstGeom>
          <a:noFill/>
          <a:ln>
            <a:noFill/>
          </a:ln>
        </p:spPr>
      </p:pic>
      <p:pic>
        <p:nvPicPr>
          <p:cNvPr id="317" name="Shape 317"/>
          <p:cNvPicPr preferRelativeResize="0"/>
          <p:nvPr/>
        </p:nvPicPr>
        <p:blipFill>
          <a:blip r:embed="rId5">
            <a:alphaModFix/>
          </a:blip>
          <a:stretch>
            <a:fillRect/>
          </a:stretch>
        </p:blipFill>
        <p:spPr>
          <a:xfrm>
            <a:off x="3462800" y="1908375"/>
            <a:ext cx="5143500" cy="3867150"/>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
        <p:nvSpPr>
          <p:cNvPr id="96" name="Shape 96"/>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pic>
        <p:nvPicPr>
          <p:cNvPr id="97" name="Shape 97"/>
          <p:cNvPicPr preferRelativeResize="0"/>
          <p:nvPr/>
        </p:nvPicPr>
        <p:blipFill>
          <a:blip r:embed="rId3">
            <a:alphaModFix/>
          </a:blip>
          <a:stretch>
            <a:fillRect/>
          </a:stretch>
        </p:blipFill>
        <p:spPr>
          <a:xfrm>
            <a:off x="1156194" y="1603150"/>
            <a:ext cx="6224306" cy="4481500"/>
          </a:xfrm>
          <a:prstGeom prst="rect">
            <a:avLst/>
          </a:prstGeom>
          <a:noFill/>
          <a:ln>
            <a:noFill/>
          </a:ln>
        </p:spPr>
      </p:pic>
      <p:sp>
        <p:nvSpPr>
          <p:cNvPr id="98" name="Shape 98"/>
          <p:cNvSpPr/>
          <p:nvPr/>
        </p:nvSpPr>
        <p:spPr>
          <a:xfrm flipH="1">
            <a:off x="350587" y="1899575"/>
            <a:ext cx="1321499" cy="837599"/>
          </a:xfrm>
          <a:prstGeom prst="cloudCallout">
            <a:avLst>
              <a:gd fmla="val -44996" name="adj1"/>
              <a:gd fmla="val 77033" name="adj2"/>
            </a:avLst>
          </a:prstGeom>
          <a:solidFill>
            <a:srgbClr val="FFFFFF"/>
          </a:solidFill>
          <a:ln cap="flat" cmpd="sng" w="19050">
            <a:solidFill>
              <a:srgbClr val="64646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99" name="Shape 99"/>
          <p:cNvPicPr preferRelativeResize="0"/>
          <p:nvPr/>
        </p:nvPicPr>
        <p:blipFill rotWithShape="1">
          <a:blip r:embed="rId4">
            <a:alphaModFix/>
          </a:blip>
          <a:srcRect b="16598" l="0" r="0" t="15067"/>
          <a:stretch/>
        </p:blipFill>
        <p:spPr>
          <a:xfrm>
            <a:off x="701537" y="2036112"/>
            <a:ext cx="619625" cy="564524"/>
          </a:xfrm>
          <a:prstGeom prst="rect">
            <a:avLst/>
          </a:prstGeom>
          <a:noFill/>
          <a:ln>
            <a:noFill/>
          </a:ln>
        </p:spPr>
      </p:pic>
      <p:sp>
        <p:nvSpPr>
          <p:cNvPr id="100" name="Shape 100"/>
          <p:cNvSpPr/>
          <p:nvPr/>
        </p:nvSpPr>
        <p:spPr>
          <a:xfrm>
            <a:off x="6400675" y="1415000"/>
            <a:ext cx="1849799" cy="752400"/>
          </a:xfrm>
          <a:prstGeom prst="cloudCallout">
            <a:avLst>
              <a:gd fmla="val -52006" name="adj1"/>
              <a:gd fmla="val 57596" name="adj2"/>
            </a:avLst>
          </a:prstGeom>
          <a:solidFill>
            <a:srgbClr val="FFFFFF"/>
          </a:solidFill>
          <a:ln cap="flat" cmpd="sng" w="19050">
            <a:solidFill>
              <a:srgbClr val="64646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01" name="Shape 101"/>
          <p:cNvPicPr preferRelativeResize="0"/>
          <p:nvPr/>
        </p:nvPicPr>
        <p:blipFill>
          <a:blip r:embed="rId5">
            <a:alphaModFix/>
          </a:blip>
          <a:stretch>
            <a:fillRect/>
          </a:stretch>
        </p:blipFill>
        <p:spPr>
          <a:xfrm>
            <a:off x="7061249" y="1523399"/>
            <a:ext cx="619625" cy="535599"/>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2" name="Shape 322"/>
        <p:cNvGrpSpPr/>
        <p:nvPr/>
      </p:nvGrpSpPr>
      <p:grpSpPr>
        <a:xfrm>
          <a:off x="0" y="0"/>
          <a:ext cx="0" cy="0"/>
          <a:chOff x="0" y="0"/>
          <a:chExt cx="0" cy="0"/>
        </a:xfrm>
      </p:grpSpPr>
      <p:sp>
        <p:nvSpPr>
          <p:cNvPr id="323" name="Shape 323"/>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324" name="Shape 324"/>
          <p:cNvSpPr txBox="1"/>
          <p:nvPr/>
        </p:nvSpPr>
        <p:spPr>
          <a:xfrm>
            <a:off x="236150" y="1126350"/>
            <a:ext cx="3960299" cy="4178399"/>
          </a:xfrm>
          <a:prstGeom prst="rect">
            <a:avLst/>
          </a:prstGeom>
          <a:noFill/>
          <a:ln>
            <a:noFill/>
          </a:ln>
        </p:spPr>
        <p:txBody>
          <a:bodyPr anchorCtr="0" anchor="t" bIns="91425" lIns="91425" rIns="91425" tIns="91425">
            <a:noAutofit/>
          </a:bodyPr>
          <a:lstStyle/>
          <a:p>
            <a:pPr lvl="0" rtl="0">
              <a:spcBef>
                <a:spcPts val="0"/>
              </a:spcBef>
              <a:buNone/>
            </a:pPr>
            <a:r>
              <a:rPr b="1" lang="en-US"/>
              <a:t>Tableau</a:t>
            </a:r>
          </a:p>
          <a:p>
            <a:pPr lvl="0" rtl="0">
              <a:spcBef>
                <a:spcPts val="0"/>
              </a:spcBef>
              <a:buNone/>
            </a:pPr>
            <a:r>
              <a:t/>
            </a:r>
            <a:endParaRPr/>
          </a:p>
          <a:p>
            <a:pPr indent="-228600" lvl="0" marL="457200" rtl="0">
              <a:spcBef>
                <a:spcPts val="0"/>
              </a:spcBef>
              <a:buChar char="●"/>
            </a:pPr>
            <a:r>
              <a:rPr lang="en-US"/>
              <a:t>Aplicación para Windows e iOS con multitud de gráficos personalizables</a:t>
            </a:r>
          </a:p>
          <a:p>
            <a:pPr indent="-228600" lvl="0" marL="457200" rtl="0">
              <a:spcBef>
                <a:spcPts val="0"/>
              </a:spcBef>
              <a:buChar char="●"/>
            </a:pPr>
            <a:r>
              <a:rPr lang="en-US"/>
              <a:t>Obtención directa de información desde distintas fuentes de datos (BBDD, Excel, ficheros, APIs</a:t>
            </a:r>
          </a:p>
          <a:p>
            <a:pPr indent="-228600" lvl="0" marL="457200" rtl="0">
              <a:spcBef>
                <a:spcPts val="0"/>
              </a:spcBef>
              <a:buChar char="●"/>
            </a:pPr>
            <a:r>
              <a:rPr lang="en-US"/>
              <a:t>No hay que programar</a:t>
            </a:r>
          </a:p>
          <a:p>
            <a:pPr indent="-228600" lvl="0" marL="457200" rtl="0">
              <a:spcBef>
                <a:spcPts val="0"/>
              </a:spcBef>
              <a:buChar char="●"/>
            </a:pPr>
            <a:r>
              <a:rPr lang="en-US"/>
              <a:t>De pago</a:t>
            </a:r>
          </a:p>
          <a:p>
            <a:pPr lvl="0" rtl="0">
              <a:spcBef>
                <a:spcPts val="0"/>
              </a:spcBef>
              <a:buNone/>
            </a:pPr>
            <a:r>
              <a:t/>
            </a:r>
            <a:endParaRPr/>
          </a:p>
          <a:p>
            <a:pPr lvl="0" rtl="0">
              <a:spcBef>
                <a:spcPts val="0"/>
              </a:spcBef>
              <a:buClr>
                <a:schemeClr val="dk1"/>
              </a:buClr>
              <a:buFont typeface="Arial"/>
              <a:buNone/>
            </a:pPr>
            <a:r>
              <a:t/>
            </a:r>
            <a:endParaRPr/>
          </a:p>
          <a:p>
            <a:pPr lvl="0" rtl="0">
              <a:spcBef>
                <a:spcPts val="0"/>
              </a:spcBef>
              <a:buClr>
                <a:schemeClr val="dk1"/>
              </a:buClr>
              <a:buSzPct val="110000"/>
              <a:buFont typeface="Arial"/>
              <a:buNone/>
            </a:pPr>
            <a:r>
              <a:rPr lang="en-US" sz="950">
                <a:solidFill>
                  <a:srgbClr val="222222"/>
                </a:solidFill>
                <a:highlight>
                  <a:srgbClr val="FFFFFF"/>
                </a:highlight>
              </a:rPr>
              <a:t>  * To access the latest version, please go</a:t>
            </a:r>
          </a:p>
          <a:p>
            <a:pPr lvl="0" rtl="0">
              <a:spcBef>
                <a:spcPts val="0"/>
              </a:spcBef>
              <a:buClr>
                <a:schemeClr val="dk1"/>
              </a:buClr>
              <a:buSzPct val="110000"/>
              <a:buFont typeface="Arial"/>
              <a:buNone/>
            </a:pPr>
            <a:r>
              <a:rPr lang="en-US" sz="950">
                <a:solidFill>
                  <a:srgbClr val="222222"/>
                </a:solidFill>
                <a:highlight>
                  <a:srgbClr val="FFFFFF"/>
                </a:highlight>
              </a:rPr>
              <a:t>    to: </a:t>
            </a:r>
            <a:r>
              <a:rPr lang="en-US" sz="950" u="sng">
                <a:solidFill>
                  <a:srgbClr val="1155CC"/>
                </a:solidFill>
                <a:highlight>
                  <a:srgbClr val="FFFFFF"/>
                </a:highlight>
                <a:hlinkClick r:id="rId3"/>
              </a:rPr>
              <a:t>http://www.tableau.com/products/desktop/download</a:t>
            </a:r>
          </a:p>
          <a:p>
            <a:pPr lvl="0" rtl="0">
              <a:spcBef>
                <a:spcPts val="0"/>
              </a:spcBef>
              <a:buNone/>
            </a:pPr>
            <a:r>
              <a:rPr lang="en-US" sz="950">
                <a:solidFill>
                  <a:srgbClr val="222222"/>
                </a:solidFill>
                <a:highlight>
                  <a:srgbClr val="FFFFFF"/>
                </a:highlight>
              </a:rPr>
              <a:t>  * Desktop Key: *TDQ4-24BC-7620-41E4-2A0B*</a:t>
            </a:r>
          </a:p>
          <a:p>
            <a:pPr lvl="0" rtl="0">
              <a:spcBef>
                <a:spcPts val="0"/>
              </a:spcBef>
              <a:buNone/>
            </a:pPr>
            <a:r>
              <a:t/>
            </a:r>
            <a:endParaRPr/>
          </a:p>
          <a:p>
            <a:pPr lvl="0" rtl="0">
              <a:spcBef>
                <a:spcPts val="0"/>
              </a:spcBef>
              <a:buNone/>
            </a:pPr>
            <a:r>
              <a:rPr lang="en-US" sz="700"/>
              <a:t>Web: </a:t>
            </a:r>
            <a:r>
              <a:rPr lang="en-US" sz="700" u="sng">
                <a:solidFill>
                  <a:schemeClr val="hlink"/>
                </a:solidFill>
                <a:hlinkClick r:id="rId4"/>
              </a:rPr>
              <a:t>http://www.tableau.com/</a:t>
            </a:r>
            <a:r>
              <a:rPr lang="en-US" sz="700"/>
              <a:t> </a:t>
            </a:r>
          </a:p>
          <a:p>
            <a:pPr lvl="0" rtl="0">
              <a:spcBef>
                <a:spcPts val="0"/>
              </a:spcBef>
              <a:buNone/>
            </a:pPr>
            <a:r>
              <a:rPr lang="en-US" sz="700"/>
              <a:t>Máquina virtual con la versión académica de Tableau: </a:t>
            </a:r>
            <a:r>
              <a:rPr lang="en-US" sz="700" u="sng">
                <a:solidFill>
                  <a:schemeClr val="hlink"/>
                </a:solidFill>
                <a:hlinkClick r:id="rId5"/>
              </a:rPr>
              <a:t>http://dgcmedia.es/recursosExternos/ciff.vdi</a:t>
            </a:r>
            <a:r>
              <a:rPr lang="en-US" sz="700">
                <a:solidFill>
                  <a:schemeClr val="dk1"/>
                </a:solidFill>
              </a:rPr>
              <a:t> </a:t>
            </a:r>
            <a:r>
              <a:rPr lang="en-US" sz="700"/>
              <a:t> </a:t>
            </a:r>
          </a:p>
          <a:p>
            <a:pPr lvl="0" rtl="0">
              <a:spcBef>
                <a:spcPts val="0"/>
              </a:spcBef>
              <a:buNone/>
            </a:pPr>
            <a:r>
              <a:t/>
            </a:r>
            <a:endParaRPr/>
          </a:p>
          <a:p>
            <a:pPr lvl="0" rtl="0">
              <a:spcBef>
                <a:spcPts val="0"/>
              </a:spcBef>
              <a:buNone/>
            </a:pPr>
            <a:r>
              <a:t/>
            </a:r>
            <a:endParaRPr/>
          </a:p>
        </p:txBody>
      </p:sp>
      <p:pic>
        <p:nvPicPr>
          <p:cNvPr id="325" name="Shape 325"/>
          <p:cNvPicPr preferRelativeResize="0"/>
          <p:nvPr/>
        </p:nvPicPr>
        <p:blipFill>
          <a:blip r:embed="rId6">
            <a:alphaModFix/>
          </a:blip>
          <a:stretch>
            <a:fillRect/>
          </a:stretch>
        </p:blipFill>
        <p:spPr>
          <a:xfrm>
            <a:off x="5929925" y="999950"/>
            <a:ext cx="2776374" cy="577399"/>
          </a:xfrm>
          <a:prstGeom prst="rect">
            <a:avLst/>
          </a:prstGeom>
          <a:noFill/>
          <a:ln>
            <a:noFill/>
          </a:ln>
        </p:spPr>
      </p:pic>
      <p:pic>
        <p:nvPicPr>
          <p:cNvPr id="326" name="Shape 326"/>
          <p:cNvPicPr preferRelativeResize="0"/>
          <p:nvPr/>
        </p:nvPicPr>
        <p:blipFill>
          <a:blip r:embed="rId7">
            <a:alphaModFix/>
          </a:blip>
          <a:stretch>
            <a:fillRect/>
          </a:stretch>
        </p:blipFill>
        <p:spPr>
          <a:xfrm>
            <a:off x="4498736" y="3462812"/>
            <a:ext cx="4207561" cy="2130062"/>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x="0" y="0"/>
          <a:ext cx="0" cy="0"/>
          <a:chOff x="0" y="0"/>
          <a:chExt cx="0" cy="0"/>
        </a:xfrm>
      </p:grpSpPr>
      <p:sp>
        <p:nvSpPr>
          <p:cNvPr id="332" name="Shape 332"/>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pic>
        <p:nvPicPr>
          <p:cNvPr id="333" name="Shape 333"/>
          <p:cNvPicPr preferRelativeResize="0"/>
          <p:nvPr/>
        </p:nvPicPr>
        <p:blipFill>
          <a:blip r:embed="rId3">
            <a:alphaModFix/>
          </a:blip>
          <a:stretch>
            <a:fillRect/>
          </a:stretch>
        </p:blipFill>
        <p:spPr>
          <a:xfrm>
            <a:off x="321899" y="1019450"/>
            <a:ext cx="8394150" cy="4583501"/>
          </a:xfrm>
          <a:prstGeom prst="rect">
            <a:avLst/>
          </a:prstGeom>
          <a:noFill/>
          <a:ln>
            <a:noFill/>
          </a:ln>
        </p:spPr>
      </p:pic>
      <p:pic>
        <p:nvPicPr>
          <p:cNvPr id="334" name="Shape 334"/>
          <p:cNvPicPr preferRelativeResize="0"/>
          <p:nvPr/>
        </p:nvPicPr>
        <p:blipFill>
          <a:blip r:embed="rId4">
            <a:alphaModFix/>
          </a:blip>
          <a:stretch>
            <a:fillRect/>
          </a:stretch>
        </p:blipFill>
        <p:spPr>
          <a:xfrm>
            <a:off x="5939675" y="63425"/>
            <a:ext cx="2776374" cy="577399"/>
          </a:xfrm>
          <a:prstGeom prst="rect">
            <a:avLst/>
          </a:prstGeom>
          <a:noFill/>
          <a:ln>
            <a:noFill/>
          </a:ln>
        </p:spPr>
      </p:pic>
      <p:sp>
        <p:nvSpPr>
          <p:cNvPr id="335" name="Shape 335"/>
          <p:cNvSpPr txBox="1"/>
          <p:nvPr/>
        </p:nvSpPr>
        <p:spPr>
          <a:xfrm>
            <a:off x="45425" y="5672750"/>
            <a:ext cx="7902600" cy="461099"/>
          </a:xfrm>
          <a:prstGeom prst="rect">
            <a:avLst/>
          </a:prstGeom>
          <a:noFill/>
          <a:ln>
            <a:noFill/>
          </a:ln>
        </p:spPr>
        <p:txBody>
          <a:bodyPr anchorCtr="0" anchor="ctr" bIns="91425" lIns="91425" rIns="91425" tIns="91425">
            <a:noAutofit/>
          </a:bodyPr>
          <a:lstStyle/>
          <a:p>
            <a:pPr lvl="0" rtl="0">
              <a:spcBef>
                <a:spcPts val="0"/>
              </a:spcBef>
              <a:buNone/>
            </a:pPr>
            <a:r>
              <a:rPr lang="en-US" sz="1000" u="sng">
                <a:solidFill>
                  <a:schemeClr val="hlink"/>
                </a:solidFill>
                <a:hlinkClick r:id="rId5"/>
              </a:rPr>
              <a:t>http://dgcmedia.es/recursosExternos/ciff.vdi</a:t>
            </a:r>
            <a:r>
              <a:rPr lang="en-US" sz="1000"/>
              <a:t> </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0" name="Shape 340"/>
        <p:cNvGrpSpPr/>
        <p:nvPr/>
      </p:nvGrpSpPr>
      <p:grpSpPr>
        <a:xfrm>
          <a:off x="0" y="0"/>
          <a:ext cx="0" cy="0"/>
          <a:chOff x="0" y="0"/>
          <a:chExt cx="0" cy="0"/>
        </a:xfrm>
      </p:grpSpPr>
      <p:sp>
        <p:nvSpPr>
          <p:cNvPr id="341" name="Shape 341"/>
          <p:cNvSpPr txBox="1"/>
          <p:nvPr>
            <p:ph idx="12" type="sldNum"/>
          </p:nvPr>
        </p:nvSpPr>
        <p:spPr>
          <a:xfrm>
            <a:off x="8448675" y="6488112"/>
            <a:ext cx="652500" cy="341399"/>
          </a:xfrm>
          <a:prstGeom prst="rect">
            <a:avLst/>
          </a:prstGeom>
        </p:spPr>
        <p:txBody>
          <a:bodyPr anchorCtr="0" anchor="t" bIns="45700" lIns="91425" rIns="91425" tIns="45700">
            <a:noAutofit/>
          </a:bodyPr>
          <a:lstStyle/>
          <a:p>
            <a:pPr lvl="0">
              <a:spcBef>
                <a:spcPts val="0"/>
              </a:spcBef>
              <a:buClr>
                <a:schemeClr val="lt1"/>
              </a:buClr>
              <a:buSzPct val="25000"/>
              <a:buFont typeface="Arial"/>
              <a:buNone/>
            </a:pPr>
            <a:fld id="{00000000-1234-1234-1234-123412341234}" type="slidenum">
              <a:rPr lang="en-US"/>
              <a:t>‹#›</a:t>
            </a:fld>
          </a:p>
        </p:txBody>
      </p:sp>
      <p:pic>
        <p:nvPicPr>
          <p:cNvPr id="342" name="Shape 342"/>
          <p:cNvPicPr preferRelativeResize="0"/>
          <p:nvPr/>
        </p:nvPicPr>
        <p:blipFill>
          <a:blip r:embed="rId3">
            <a:alphaModFix/>
          </a:blip>
          <a:stretch>
            <a:fillRect/>
          </a:stretch>
        </p:blipFill>
        <p:spPr>
          <a:xfrm flipH="1">
            <a:off x="-259524" y="881100"/>
            <a:ext cx="4117974" cy="3666875"/>
          </a:xfrm>
          <a:prstGeom prst="rect">
            <a:avLst/>
          </a:prstGeom>
          <a:noFill/>
          <a:ln>
            <a:noFill/>
          </a:ln>
        </p:spPr>
      </p:pic>
      <p:pic>
        <p:nvPicPr>
          <p:cNvPr id="343" name="Shape 343"/>
          <p:cNvPicPr preferRelativeResize="0"/>
          <p:nvPr/>
        </p:nvPicPr>
        <p:blipFill>
          <a:blip r:embed="rId4">
            <a:alphaModFix/>
          </a:blip>
          <a:stretch>
            <a:fillRect/>
          </a:stretch>
        </p:blipFill>
        <p:spPr>
          <a:xfrm>
            <a:off x="4906350" y="951700"/>
            <a:ext cx="4078225" cy="2854224"/>
          </a:xfrm>
          <a:prstGeom prst="rect">
            <a:avLst/>
          </a:prstGeom>
          <a:noFill/>
          <a:ln>
            <a:noFill/>
          </a:ln>
        </p:spPr>
      </p:pic>
      <p:pic>
        <p:nvPicPr>
          <p:cNvPr id="344" name="Shape 344"/>
          <p:cNvPicPr preferRelativeResize="0"/>
          <p:nvPr/>
        </p:nvPicPr>
        <p:blipFill>
          <a:blip r:embed="rId5">
            <a:alphaModFix/>
          </a:blip>
          <a:stretch>
            <a:fillRect/>
          </a:stretch>
        </p:blipFill>
        <p:spPr>
          <a:xfrm>
            <a:off x="3751225" y="3478925"/>
            <a:ext cx="3621700" cy="2569599"/>
          </a:xfrm>
          <a:prstGeom prst="rect">
            <a:avLst/>
          </a:prstGeom>
          <a:noFill/>
          <a:ln>
            <a:noFill/>
          </a:ln>
        </p:spPr>
      </p:pic>
      <p:pic>
        <p:nvPicPr>
          <p:cNvPr id="345" name="Shape 345"/>
          <p:cNvPicPr preferRelativeResize="0"/>
          <p:nvPr/>
        </p:nvPicPr>
        <p:blipFill>
          <a:blip r:embed="rId6">
            <a:alphaModFix/>
          </a:blip>
          <a:stretch>
            <a:fillRect/>
          </a:stretch>
        </p:blipFill>
        <p:spPr>
          <a:xfrm>
            <a:off x="491250" y="4416050"/>
            <a:ext cx="2857500" cy="1905000"/>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352" name="Shape 352"/>
          <p:cNvSpPr txBox="1"/>
          <p:nvPr/>
        </p:nvSpPr>
        <p:spPr>
          <a:xfrm>
            <a:off x="590400" y="1017325"/>
            <a:ext cx="7530299" cy="4405500"/>
          </a:xfrm>
          <a:prstGeom prst="rect">
            <a:avLst/>
          </a:prstGeom>
          <a:noFill/>
          <a:ln>
            <a:noFill/>
          </a:ln>
        </p:spPr>
        <p:txBody>
          <a:bodyPr anchorCtr="0" anchor="t" bIns="91425" lIns="91425" rIns="91425" tIns="91425">
            <a:noAutofit/>
          </a:bodyPr>
          <a:lstStyle/>
          <a:p>
            <a:pPr lvl="0" rtl="0">
              <a:spcBef>
                <a:spcPts val="0"/>
              </a:spcBef>
              <a:buNone/>
            </a:pPr>
            <a:r>
              <a:rPr b="1" lang="en-US"/>
              <a:t>D3.js</a:t>
            </a:r>
            <a:r>
              <a:rPr lang="en-US"/>
              <a:t> es un framework javascript para el desarrollo de gráficos en svg.</a:t>
            </a:r>
          </a:p>
          <a:p>
            <a:pPr lvl="0" rtl="0">
              <a:spcBef>
                <a:spcPts val="0"/>
              </a:spcBef>
              <a:buNone/>
            </a:pPr>
            <a:r>
              <a:t/>
            </a:r>
            <a:endParaRPr/>
          </a:p>
          <a:p>
            <a:pPr lvl="0" rtl="0">
              <a:spcBef>
                <a:spcPts val="0"/>
              </a:spcBef>
              <a:buNone/>
            </a:pPr>
            <a:r>
              <a:rPr lang="en-US"/>
              <a:t>Se basa en el uso de HTML, SVG, CSS y Javascript</a:t>
            </a:r>
          </a:p>
        </p:txBody>
      </p:sp>
      <p:pic>
        <p:nvPicPr>
          <p:cNvPr id="353" name="Shape 353"/>
          <p:cNvPicPr preferRelativeResize="0"/>
          <p:nvPr/>
        </p:nvPicPr>
        <p:blipFill>
          <a:blip r:embed="rId3">
            <a:alphaModFix/>
          </a:blip>
          <a:stretch>
            <a:fillRect/>
          </a:stretch>
        </p:blipFill>
        <p:spPr>
          <a:xfrm>
            <a:off x="252850" y="1971123"/>
            <a:ext cx="8638299" cy="1578624"/>
          </a:xfrm>
          <a:prstGeom prst="rect">
            <a:avLst/>
          </a:prstGeom>
          <a:noFill/>
          <a:ln>
            <a:noFill/>
          </a:ln>
        </p:spPr>
      </p:pic>
      <p:pic>
        <p:nvPicPr>
          <p:cNvPr id="354" name="Shape 354"/>
          <p:cNvPicPr preferRelativeResize="0"/>
          <p:nvPr/>
        </p:nvPicPr>
        <p:blipFill>
          <a:blip r:embed="rId4">
            <a:alphaModFix/>
          </a:blip>
          <a:stretch>
            <a:fillRect/>
          </a:stretch>
        </p:blipFill>
        <p:spPr>
          <a:xfrm>
            <a:off x="4341150" y="3549750"/>
            <a:ext cx="4549999" cy="2390399"/>
          </a:xfrm>
          <a:prstGeom prst="rect">
            <a:avLst/>
          </a:prstGeom>
          <a:noFill/>
          <a:ln>
            <a:noFill/>
          </a:ln>
        </p:spPr>
      </p:pic>
      <p:sp>
        <p:nvSpPr>
          <p:cNvPr id="355" name="Shape 355"/>
          <p:cNvSpPr txBox="1"/>
          <p:nvPr/>
        </p:nvSpPr>
        <p:spPr>
          <a:xfrm>
            <a:off x="227075" y="3860475"/>
            <a:ext cx="3914999" cy="2207400"/>
          </a:xfrm>
          <a:prstGeom prst="rect">
            <a:avLst/>
          </a:prstGeom>
          <a:noFill/>
          <a:ln>
            <a:noFill/>
          </a:ln>
        </p:spPr>
        <p:txBody>
          <a:bodyPr anchorCtr="0" anchor="t" bIns="91425" lIns="91425" rIns="91425" tIns="91425">
            <a:noAutofit/>
          </a:bodyPr>
          <a:lstStyle/>
          <a:p>
            <a:pPr lvl="0" rtl="0">
              <a:spcBef>
                <a:spcPts val="0"/>
              </a:spcBef>
              <a:buNone/>
            </a:pPr>
            <a:r>
              <a:rPr lang="en-US"/>
              <a:t>El objetivo es automatizar la transformación de variables json en elementos svg.</a:t>
            </a:r>
          </a:p>
          <a:p>
            <a:pPr lvl="0" rtl="0">
              <a:spcBef>
                <a:spcPts val="0"/>
              </a:spcBef>
              <a:buNone/>
            </a:pPr>
            <a:r>
              <a:t/>
            </a:r>
            <a:endParaRPr/>
          </a:p>
          <a:p>
            <a:pPr lvl="0" rtl="0">
              <a:spcBef>
                <a:spcPts val="0"/>
              </a:spcBef>
              <a:buNone/>
            </a:pPr>
            <a:r>
              <a:rPr lang="en-US"/>
              <a:t>Además, al ser elementos del DOM, podemos trabajar con ellos y atender a los eventos provocados por el usuario ofreciendo nuevas funcionalidades y dándole un mayor atractivo.</a:t>
            </a: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0" name="Shape 360"/>
        <p:cNvGrpSpPr/>
        <p:nvPr/>
      </p:nvGrpSpPr>
      <p:grpSpPr>
        <a:xfrm>
          <a:off x="0" y="0"/>
          <a:ext cx="0" cy="0"/>
          <a:chOff x="0" y="0"/>
          <a:chExt cx="0" cy="0"/>
        </a:xfrm>
      </p:grpSpPr>
      <p:sp>
        <p:nvSpPr>
          <p:cNvPr id="361" name="Shape 361"/>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pic>
        <p:nvPicPr>
          <p:cNvPr id="362" name="Shape 362"/>
          <p:cNvPicPr preferRelativeResize="0"/>
          <p:nvPr/>
        </p:nvPicPr>
        <p:blipFill>
          <a:blip r:embed="rId3">
            <a:alphaModFix/>
          </a:blip>
          <a:stretch>
            <a:fillRect/>
          </a:stretch>
        </p:blipFill>
        <p:spPr>
          <a:xfrm>
            <a:off x="414337" y="1642100"/>
            <a:ext cx="8315325" cy="1619250"/>
          </a:xfrm>
          <a:prstGeom prst="rect">
            <a:avLst/>
          </a:prstGeom>
          <a:noFill/>
          <a:ln>
            <a:noFill/>
          </a:ln>
        </p:spPr>
      </p:pic>
      <p:sp>
        <p:nvSpPr>
          <p:cNvPr id="363" name="Shape 363"/>
          <p:cNvSpPr txBox="1"/>
          <p:nvPr/>
        </p:nvSpPr>
        <p:spPr>
          <a:xfrm>
            <a:off x="514225" y="1144525"/>
            <a:ext cx="3442500" cy="341399"/>
          </a:xfrm>
          <a:prstGeom prst="rect">
            <a:avLst/>
          </a:prstGeom>
          <a:noFill/>
          <a:ln>
            <a:noFill/>
          </a:ln>
        </p:spPr>
        <p:txBody>
          <a:bodyPr anchorCtr="0" anchor="t" bIns="91425" lIns="91425" rIns="91425" tIns="91425">
            <a:noAutofit/>
          </a:bodyPr>
          <a:lstStyle/>
          <a:p>
            <a:pPr lvl="0" rtl="0">
              <a:spcBef>
                <a:spcPts val="0"/>
              </a:spcBef>
              <a:buNone/>
            </a:pPr>
            <a:r>
              <a:rPr lang="en-US"/>
              <a:t>Ejemplo sin D3JS</a:t>
            </a:r>
          </a:p>
        </p:txBody>
      </p:sp>
      <p:sp>
        <p:nvSpPr>
          <p:cNvPr id="364" name="Shape 364"/>
          <p:cNvSpPr txBox="1"/>
          <p:nvPr/>
        </p:nvSpPr>
        <p:spPr>
          <a:xfrm>
            <a:off x="514225" y="3531425"/>
            <a:ext cx="8069699" cy="2300100"/>
          </a:xfrm>
          <a:prstGeom prst="rect">
            <a:avLst/>
          </a:prstGeom>
          <a:noFill/>
          <a:ln>
            <a:noFill/>
          </a:ln>
        </p:spPr>
        <p:txBody>
          <a:bodyPr anchorCtr="0" anchor="t" bIns="91425" lIns="91425" rIns="91425" tIns="91425">
            <a:noAutofit/>
          </a:bodyPr>
          <a:lstStyle/>
          <a:p>
            <a:pPr lvl="0" rtl="0">
              <a:spcBef>
                <a:spcPts val="0"/>
              </a:spcBef>
              <a:buNone/>
            </a:pPr>
            <a:r>
              <a:rPr lang="en-US"/>
              <a:t>Un gráfico ha de tener un sistema de coordenadas y ha de estar escalada.</a:t>
            </a:r>
          </a:p>
          <a:p>
            <a:pPr lvl="0" rtl="0">
              <a:spcBef>
                <a:spcPts val="0"/>
              </a:spcBef>
              <a:buNone/>
            </a:pPr>
            <a:r>
              <a:rPr lang="en-US"/>
              <a:t>Sus ejes han de tener un rango (espacio en píxeles) y un dominio (0 a 80$)</a:t>
            </a:r>
          </a:p>
          <a:p>
            <a:pPr lvl="0" rtl="0">
              <a:spcBef>
                <a:spcPts val="0"/>
              </a:spcBef>
              <a:buNone/>
            </a:pPr>
            <a:r>
              <a:t/>
            </a:r>
            <a:endParaRPr/>
          </a:p>
          <a:p>
            <a:pPr lvl="0" rtl="0">
              <a:spcBef>
                <a:spcPts val="0"/>
              </a:spcBef>
              <a:buNone/>
            </a:pPr>
            <a:r>
              <a:rPr lang="en-US"/>
              <a:t>Por ello, los cálculos (para hacerlo manualmente) serían:</a:t>
            </a:r>
          </a:p>
          <a:p>
            <a:pPr lvl="0" rtl="0">
              <a:spcBef>
                <a:spcPts val="0"/>
              </a:spcBef>
              <a:buNone/>
            </a:pPr>
            <a:r>
              <a:t/>
            </a:r>
            <a:endParaRPr/>
          </a:p>
          <a:p>
            <a:pPr lvl="0" rtl="0">
              <a:spcBef>
                <a:spcPts val="0"/>
              </a:spcBef>
              <a:buNone/>
            </a:pPr>
            <a:r>
              <a:rPr lang="en-US"/>
              <a:t>Py = Amount / 80 * alto_gráfico</a:t>
            </a:r>
          </a:p>
          <a:p>
            <a:pPr lvl="0" rtl="0">
              <a:spcBef>
                <a:spcPts val="0"/>
              </a:spcBef>
              <a:buNone/>
            </a:pPr>
            <a:r>
              <a:rPr lang="en-US"/>
              <a:t>Py = ancho_gráfico * índice_mes / num_meses</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9" name="Shape 369"/>
        <p:cNvGrpSpPr/>
        <p:nvPr/>
      </p:nvGrpSpPr>
      <p:grpSpPr>
        <a:xfrm>
          <a:off x="0" y="0"/>
          <a:ext cx="0" cy="0"/>
          <a:chOff x="0" y="0"/>
          <a:chExt cx="0" cy="0"/>
        </a:xfrm>
      </p:grpSpPr>
      <p:sp>
        <p:nvSpPr>
          <p:cNvPr id="370" name="Shape 370"/>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pic>
        <p:nvPicPr>
          <p:cNvPr id="371" name="Shape 371"/>
          <p:cNvPicPr preferRelativeResize="0"/>
          <p:nvPr/>
        </p:nvPicPr>
        <p:blipFill>
          <a:blip r:embed="rId3">
            <a:alphaModFix/>
          </a:blip>
          <a:stretch>
            <a:fillRect/>
          </a:stretch>
        </p:blipFill>
        <p:spPr>
          <a:xfrm>
            <a:off x="442912" y="1496750"/>
            <a:ext cx="8258175" cy="4076700"/>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6" name="Shape 376"/>
        <p:cNvGrpSpPr/>
        <p:nvPr/>
      </p:nvGrpSpPr>
      <p:grpSpPr>
        <a:xfrm>
          <a:off x="0" y="0"/>
          <a:ext cx="0" cy="0"/>
          <a:chOff x="0" y="0"/>
          <a:chExt cx="0" cy="0"/>
        </a:xfrm>
      </p:grpSpPr>
      <p:sp>
        <p:nvSpPr>
          <p:cNvPr id="377" name="Shape 377"/>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378" name="Shape 378"/>
          <p:cNvSpPr txBox="1"/>
          <p:nvPr/>
        </p:nvSpPr>
        <p:spPr>
          <a:xfrm>
            <a:off x="198600" y="1308025"/>
            <a:ext cx="8746800" cy="1208100"/>
          </a:xfrm>
          <a:prstGeom prst="rect">
            <a:avLst/>
          </a:prstGeom>
          <a:noFill/>
          <a:ln>
            <a:noFill/>
          </a:ln>
        </p:spPr>
        <p:txBody>
          <a:bodyPr anchorCtr="0" anchor="ctr" bIns="91425" lIns="91425" rIns="91425" tIns="91425">
            <a:noAutofit/>
          </a:bodyPr>
          <a:lstStyle/>
          <a:p>
            <a:pPr lvl="0" rtl="0">
              <a:spcBef>
                <a:spcPts val="0"/>
              </a:spcBef>
              <a:buNone/>
            </a:pPr>
            <a:r>
              <a:rPr lang="en-US"/>
              <a:t>Con D3, puede parecer más “difícil” pero las cosas se hacen con más sentido, y nos permiten hacer los gráficos con grandes volúmenes de datos.</a:t>
            </a:r>
          </a:p>
          <a:p>
            <a:pPr lvl="0" rtl="0">
              <a:spcBef>
                <a:spcPts val="0"/>
              </a:spcBef>
              <a:buNone/>
            </a:pPr>
            <a:r>
              <a:t/>
            </a:r>
            <a:endParaRPr/>
          </a:p>
          <a:p>
            <a:pPr lvl="0" rtl="0">
              <a:spcBef>
                <a:spcPts val="0"/>
              </a:spcBef>
              <a:buNone/>
            </a:pPr>
            <a:r>
              <a:rPr lang="en-US" u="sng">
                <a:solidFill>
                  <a:schemeClr val="hlink"/>
                </a:solidFill>
                <a:hlinkClick r:id="rId3"/>
              </a:rPr>
              <a:t>https://jsfiddle.net/ddgcarbayo/pu4q8mj5/5/</a:t>
            </a:r>
            <a:r>
              <a:rPr lang="en-US"/>
              <a:t> (demo1) </a:t>
            </a:r>
          </a:p>
        </p:txBody>
      </p:sp>
      <p:pic>
        <p:nvPicPr>
          <p:cNvPr id="379" name="Shape 379"/>
          <p:cNvPicPr preferRelativeResize="0"/>
          <p:nvPr/>
        </p:nvPicPr>
        <p:blipFill>
          <a:blip r:embed="rId4">
            <a:alphaModFix/>
          </a:blip>
          <a:stretch>
            <a:fillRect/>
          </a:stretch>
        </p:blipFill>
        <p:spPr>
          <a:xfrm>
            <a:off x="2867025" y="2941050"/>
            <a:ext cx="3409950" cy="2419350"/>
          </a:xfrm>
          <a:prstGeom prst="rect">
            <a:avLst/>
          </a:prstGeom>
          <a:noFill/>
          <a:ln>
            <a:noFill/>
          </a:ln>
        </p:spPr>
      </p:pic>
      <p:sp>
        <p:nvSpPr>
          <p:cNvPr id="380" name="Shape 380"/>
          <p:cNvSpPr txBox="1"/>
          <p:nvPr/>
        </p:nvSpPr>
        <p:spPr>
          <a:xfrm>
            <a:off x="198600" y="5504550"/>
            <a:ext cx="9018000" cy="508799"/>
          </a:xfrm>
          <a:prstGeom prst="rect">
            <a:avLst/>
          </a:prstGeom>
          <a:noFill/>
          <a:ln>
            <a:noFill/>
          </a:ln>
        </p:spPr>
        <p:txBody>
          <a:bodyPr anchorCtr="0" anchor="ctr" bIns="91425" lIns="91425" rIns="91425" tIns="91425">
            <a:noAutofit/>
          </a:bodyPr>
          <a:lstStyle/>
          <a:p>
            <a:pPr lvl="0" rtl="0">
              <a:spcBef>
                <a:spcPts val="0"/>
              </a:spcBef>
              <a:buNone/>
            </a:pPr>
            <a:r>
              <a:rPr lang="en-US"/>
              <a:t>Documentación de D3js </a:t>
            </a:r>
            <a:r>
              <a:rPr lang="en-US" u="sng">
                <a:solidFill>
                  <a:schemeClr val="hlink"/>
                </a:solidFill>
                <a:hlinkClick r:id="rId5"/>
              </a:rPr>
              <a:t>https://github.com/mbostock/d3/wiki/API-Reference</a:t>
            </a:r>
            <a:r>
              <a:rPr lang="en-US"/>
              <a:t> </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5" name="Shape 385"/>
        <p:cNvGrpSpPr/>
        <p:nvPr/>
      </p:nvGrpSpPr>
      <p:grpSpPr>
        <a:xfrm>
          <a:off x="0" y="0"/>
          <a:ext cx="0" cy="0"/>
          <a:chOff x="0" y="0"/>
          <a:chExt cx="0" cy="0"/>
        </a:xfrm>
      </p:grpSpPr>
      <p:sp>
        <p:nvSpPr>
          <p:cNvPr id="386" name="Shape 386"/>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387" name="Shape 387"/>
          <p:cNvSpPr txBox="1"/>
          <p:nvPr/>
        </p:nvSpPr>
        <p:spPr>
          <a:xfrm>
            <a:off x="11327050" y="2316275"/>
            <a:ext cx="5231999" cy="6105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388" name="Shape 388"/>
          <p:cNvSpPr txBox="1"/>
          <p:nvPr/>
        </p:nvSpPr>
        <p:spPr>
          <a:xfrm>
            <a:off x="5068550" y="224500"/>
            <a:ext cx="3733200" cy="517800"/>
          </a:xfrm>
          <a:prstGeom prst="rect">
            <a:avLst/>
          </a:prstGeom>
          <a:noFill/>
          <a:ln>
            <a:noFill/>
          </a:ln>
        </p:spPr>
        <p:txBody>
          <a:bodyPr anchorCtr="0" anchor="t" bIns="91425" lIns="91425" rIns="91425" tIns="91425">
            <a:noAutofit/>
          </a:bodyPr>
          <a:lstStyle/>
          <a:p>
            <a:pPr lvl="0" rtl="0" algn="r">
              <a:spcBef>
                <a:spcPts val="0"/>
              </a:spcBef>
              <a:buNone/>
            </a:pPr>
            <a:r>
              <a:rPr lang="en-US"/>
              <a:t>Herramientas clave D3.js</a:t>
            </a:r>
          </a:p>
        </p:txBody>
      </p:sp>
      <p:sp>
        <p:nvSpPr>
          <p:cNvPr id="389" name="Shape 389"/>
          <p:cNvSpPr txBox="1"/>
          <p:nvPr/>
        </p:nvSpPr>
        <p:spPr>
          <a:xfrm>
            <a:off x="299750" y="1050650"/>
            <a:ext cx="8502000" cy="4214699"/>
          </a:xfrm>
          <a:prstGeom prst="rect">
            <a:avLst/>
          </a:prstGeom>
          <a:noFill/>
          <a:ln>
            <a:noFill/>
          </a:ln>
        </p:spPr>
        <p:txBody>
          <a:bodyPr anchorCtr="0" anchor="t" bIns="91425" lIns="91425" rIns="91425" tIns="91425">
            <a:noAutofit/>
          </a:bodyPr>
          <a:lstStyle/>
          <a:p>
            <a:pPr lvl="0" rtl="0">
              <a:lnSpc>
                <a:spcPct val="145000"/>
              </a:lnSpc>
              <a:spcBef>
                <a:spcPts val="0"/>
              </a:spcBef>
              <a:buNone/>
            </a:pPr>
            <a:r>
              <a:rPr lang="en-US"/>
              <a:t>Selecciones (tipo jQuery): </a:t>
            </a:r>
          </a:p>
          <a:p>
            <a:pPr lvl="0" rtl="0">
              <a:lnSpc>
                <a:spcPct val="145000"/>
              </a:lnSpc>
              <a:spcBef>
                <a:spcPts val="0"/>
              </a:spcBef>
              <a:buNone/>
            </a:pPr>
            <a:r>
              <a:t/>
            </a:r>
            <a:endParaRPr sz="1000">
              <a:solidFill>
                <a:srgbClr val="333333"/>
              </a:solidFill>
              <a:latin typeface="Consolas"/>
              <a:ea typeface="Consolas"/>
              <a:cs typeface="Consolas"/>
              <a:sym typeface="Consolas"/>
            </a:endParaRPr>
          </a:p>
          <a:p>
            <a:pPr lvl="0" rtl="0">
              <a:lnSpc>
                <a:spcPct val="145000"/>
              </a:lnSpc>
              <a:spcBef>
                <a:spcPts val="0"/>
              </a:spcBef>
              <a:buNone/>
            </a:pPr>
            <a:r>
              <a:rPr lang="en-US" sz="1000">
                <a:solidFill>
                  <a:srgbClr val="333333"/>
                </a:solidFill>
                <a:latin typeface="Consolas"/>
                <a:ea typeface="Consolas"/>
                <a:cs typeface="Consolas"/>
                <a:sym typeface="Consolas"/>
              </a:rPr>
              <a:t>d3.select("body").selectAll("div");</a:t>
            </a:r>
          </a:p>
          <a:p>
            <a:pPr lvl="0" rtl="0">
              <a:lnSpc>
                <a:spcPct val="131250"/>
              </a:lnSpc>
              <a:spcBef>
                <a:spcPts val="0"/>
              </a:spcBef>
              <a:spcAft>
                <a:spcPts val="1200"/>
              </a:spcAft>
              <a:buNone/>
            </a:pPr>
            <a:r>
              <a:rPr lang="en-US" sz="1000">
                <a:solidFill>
                  <a:srgbClr val="333333"/>
                </a:solidFill>
                <a:latin typeface="Consolas"/>
                <a:ea typeface="Consolas"/>
                <a:cs typeface="Consolas"/>
                <a:sym typeface="Consolas"/>
              </a:rPr>
              <a:t>d3.select("body").append("p").text("New paragraph!"); // 1 párrafo nuevo</a:t>
            </a:r>
          </a:p>
          <a:p>
            <a:pPr lvl="0" rtl="0">
              <a:lnSpc>
                <a:spcPct val="131250"/>
              </a:lnSpc>
              <a:spcBef>
                <a:spcPts val="0"/>
              </a:spcBef>
              <a:spcAft>
                <a:spcPts val="1200"/>
              </a:spcAft>
              <a:buNone/>
            </a:pPr>
            <a:r>
              <a:rPr lang="en-US" sz="1000">
                <a:solidFill>
                  <a:srgbClr val="333333"/>
                </a:solidFill>
                <a:latin typeface="Consolas"/>
                <a:ea typeface="Consolas"/>
                <a:cs typeface="Consolas"/>
                <a:sym typeface="Consolas"/>
              </a:rPr>
              <a:t>var dataset = [ 5, 10, 15, 20, 25 ];</a:t>
            </a:r>
          </a:p>
          <a:p>
            <a:pPr lvl="0" rtl="0">
              <a:lnSpc>
                <a:spcPct val="131250"/>
              </a:lnSpc>
              <a:spcBef>
                <a:spcPts val="0"/>
              </a:spcBef>
              <a:spcAft>
                <a:spcPts val="1200"/>
              </a:spcAft>
              <a:buNone/>
            </a:pPr>
            <a:r>
              <a:rPr lang="en-US" sz="1000">
                <a:solidFill>
                  <a:srgbClr val="333333"/>
                </a:solidFill>
                <a:latin typeface="Consolas"/>
                <a:ea typeface="Consolas"/>
                <a:cs typeface="Consolas"/>
                <a:sym typeface="Consolas"/>
              </a:rPr>
              <a:t>d3.select("body").selectAll("p") </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.data(dataset) // cuenta y parsea los datos. Ejecutará 5 veces el código de la selección la selección.</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.enter()</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.append("p")</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.text("New paragraph!"); // 5 veces new paragraph!!</a:t>
            </a:r>
          </a:p>
          <a:p>
            <a:pPr lvl="0" rtl="0">
              <a:lnSpc>
                <a:spcPct val="131250"/>
              </a:lnSpc>
              <a:spcBef>
                <a:spcPts val="0"/>
              </a:spcBef>
              <a:spcAft>
                <a:spcPts val="1200"/>
              </a:spcAft>
              <a:buNone/>
            </a:pPr>
            <a:r>
              <a:rPr lang="en-US" sz="1000">
                <a:solidFill>
                  <a:srgbClr val="333333"/>
                </a:solidFill>
                <a:latin typeface="Consolas"/>
                <a:ea typeface="Consolas"/>
                <a:cs typeface="Consolas"/>
                <a:sym typeface="Consolas"/>
              </a:rPr>
              <a:t>Cambiando el .text(...) por .text(function(d) { return d; }); //escribiremos el valor de cada uno de los elementos del array.</a:t>
            </a:r>
          </a:p>
          <a:p>
            <a:pPr lvl="0" rtl="0">
              <a:lnSpc>
                <a:spcPct val="131250"/>
              </a:lnSpc>
              <a:spcBef>
                <a:spcPts val="0"/>
              </a:spcBef>
              <a:spcAft>
                <a:spcPts val="1200"/>
              </a:spcAft>
              <a:buNone/>
            </a:pPr>
            <a:r>
              <a:t/>
            </a:r>
            <a:endParaRPr sz="1100">
              <a:solidFill>
                <a:srgbClr val="000088"/>
              </a:solidFill>
              <a:highlight>
                <a:srgbClr val="FFFFFF"/>
              </a:highlight>
            </a:endParaRPr>
          </a:p>
          <a:p>
            <a:pPr lvl="0" rtl="0">
              <a:lnSpc>
                <a:spcPct val="145000"/>
              </a:lnSpc>
              <a:spcBef>
                <a:spcPts val="0"/>
              </a:spcBef>
              <a:buNone/>
            </a:pPr>
            <a:r>
              <a:t/>
            </a:r>
            <a:endParaRPr>
              <a:solidFill>
                <a:schemeClr val="dk1"/>
              </a:solidFill>
            </a:endParaRPr>
          </a:p>
          <a:p>
            <a:pPr lvl="0" rtl="0">
              <a:lnSpc>
                <a:spcPct val="145000"/>
              </a:lnSpc>
              <a:spcBef>
                <a:spcPts val="0"/>
              </a:spcBef>
              <a:buClr>
                <a:schemeClr val="dk1"/>
              </a:buClr>
              <a:buFont typeface="Arial"/>
              <a:buNone/>
            </a:pPr>
            <a:r>
              <a:t/>
            </a:r>
            <a:endParaRPr sz="1000">
              <a:solidFill>
                <a:srgbClr val="333333"/>
              </a:solidFill>
              <a:highlight>
                <a:srgbClr val="F7F7F7"/>
              </a:highlight>
              <a:latin typeface="Consolas"/>
              <a:ea typeface="Consolas"/>
              <a:cs typeface="Consolas"/>
              <a:sym typeface="Consolas"/>
            </a:endParaRPr>
          </a:p>
          <a:p>
            <a:pPr lvl="0" rtl="0">
              <a:spcBef>
                <a:spcPts val="0"/>
              </a:spcBef>
              <a:buNone/>
            </a:pPr>
            <a:r>
              <a:t/>
            </a:r>
            <a:endParaRP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4" name="Shape 394"/>
        <p:cNvGrpSpPr/>
        <p:nvPr/>
      </p:nvGrpSpPr>
      <p:grpSpPr>
        <a:xfrm>
          <a:off x="0" y="0"/>
          <a:ext cx="0" cy="0"/>
          <a:chOff x="0" y="0"/>
          <a:chExt cx="0" cy="0"/>
        </a:xfrm>
      </p:grpSpPr>
      <p:sp>
        <p:nvSpPr>
          <p:cNvPr id="395" name="Shape 395"/>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396" name="Shape 396"/>
          <p:cNvSpPr txBox="1"/>
          <p:nvPr/>
        </p:nvSpPr>
        <p:spPr>
          <a:xfrm>
            <a:off x="299750" y="1126850"/>
            <a:ext cx="4592099" cy="4214699"/>
          </a:xfrm>
          <a:prstGeom prst="rect">
            <a:avLst/>
          </a:prstGeom>
          <a:noFill/>
          <a:ln>
            <a:noFill/>
          </a:ln>
        </p:spPr>
        <p:txBody>
          <a:bodyPr anchorCtr="0" anchor="t" bIns="91425" lIns="91425" rIns="91425" tIns="91425">
            <a:noAutofit/>
          </a:bodyPr>
          <a:lstStyle/>
          <a:p>
            <a:pPr lvl="0" rtl="0">
              <a:lnSpc>
                <a:spcPct val="145000"/>
              </a:lnSpc>
              <a:spcBef>
                <a:spcPts val="0"/>
              </a:spcBef>
              <a:buNone/>
            </a:pPr>
            <a:r>
              <a:rPr lang="en-US"/>
              <a:t>Datum: obtiene o setea los datos de una selección.</a:t>
            </a:r>
          </a:p>
          <a:p>
            <a:pPr lvl="0" rtl="0">
              <a:spcBef>
                <a:spcPts val="0"/>
              </a:spcBef>
              <a:buNone/>
            </a:pPr>
            <a:r>
              <a:rPr lang="en-US" sz="1000">
                <a:solidFill>
                  <a:srgbClr val="333333"/>
                </a:solidFill>
                <a:latin typeface="Consolas"/>
                <a:ea typeface="Consolas"/>
                <a:cs typeface="Consolas"/>
                <a:sym typeface="Consolas"/>
              </a:rPr>
              <a:t>HTML</a:t>
            </a:r>
          </a:p>
          <a:p>
            <a:pPr lvl="0" rtl="0">
              <a:spcBef>
                <a:spcPts val="0"/>
              </a:spcBef>
              <a:buNone/>
            </a:pPr>
            <a:r>
              <a:t/>
            </a:r>
            <a:endParaRPr sz="1000">
              <a:solidFill>
                <a:srgbClr val="333333"/>
              </a:solidFill>
              <a:latin typeface="Consolas"/>
              <a:ea typeface="Consolas"/>
              <a:cs typeface="Consolas"/>
              <a:sym typeface="Consolas"/>
            </a:endParaRPr>
          </a:p>
          <a:p>
            <a:pPr lvl="0" rtl="0">
              <a:spcBef>
                <a:spcPts val="0"/>
              </a:spcBef>
              <a:buNone/>
            </a:pPr>
            <a:r>
              <a:rPr lang="en-US" sz="1000">
                <a:solidFill>
                  <a:srgbClr val="333333"/>
                </a:solidFill>
                <a:latin typeface="Consolas"/>
                <a:ea typeface="Consolas"/>
                <a:cs typeface="Consolas"/>
                <a:sym typeface="Consolas"/>
              </a:rPr>
              <a:t>&lt;ul id="list"&gt;</a:t>
            </a:r>
          </a:p>
          <a:p>
            <a:pPr indent="457200" lvl="0" rtl="0">
              <a:spcBef>
                <a:spcPts val="0"/>
              </a:spcBef>
              <a:buNone/>
            </a:pPr>
            <a:r>
              <a:rPr lang="en-US" sz="1000">
                <a:solidFill>
                  <a:srgbClr val="333333"/>
                </a:solidFill>
                <a:latin typeface="Consolas"/>
                <a:ea typeface="Consolas"/>
                <a:cs typeface="Consolas"/>
                <a:sym typeface="Consolas"/>
              </a:rPr>
              <a:t>&lt;li data-username="shawnbot"&gt;Shawn Allen&lt;/li&gt;</a:t>
            </a:r>
          </a:p>
          <a:p>
            <a:pPr indent="457200" lvl="0" rtl="0">
              <a:spcBef>
                <a:spcPts val="0"/>
              </a:spcBef>
              <a:buNone/>
            </a:pPr>
            <a:r>
              <a:rPr lang="en-US" sz="1000">
                <a:solidFill>
                  <a:srgbClr val="333333"/>
                </a:solidFill>
                <a:latin typeface="Consolas"/>
                <a:ea typeface="Consolas"/>
                <a:cs typeface="Consolas"/>
                <a:sym typeface="Consolas"/>
              </a:rPr>
              <a:t>&lt;li data-username="mbostock"&gt;Mike Bostock&lt;/li&gt;</a:t>
            </a:r>
          </a:p>
          <a:p>
            <a:pPr lvl="0" rtl="0">
              <a:spcBef>
                <a:spcPts val="0"/>
              </a:spcBef>
              <a:buNone/>
            </a:pPr>
            <a:r>
              <a:rPr lang="en-US" sz="1000">
                <a:solidFill>
                  <a:srgbClr val="333333"/>
                </a:solidFill>
                <a:latin typeface="Consolas"/>
                <a:ea typeface="Consolas"/>
                <a:cs typeface="Consolas"/>
                <a:sym typeface="Consolas"/>
              </a:rPr>
              <a:t>&lt;/ul&gt;</a:t>
            </a:r>
          </a:p>
          <a:p>
            <a:pPr lvl="0" rtl="0">
              <a:lnSpc>
                <a:spcPct val="145000"/>
              </a:lnSpc>
              <a:spcBef>
                <a:spcPts val="0"/>
              </a:spcBef>
              <a:buNone/>
            </a:pPr>
            <a:r>
              <a:t/>
            </a:r>
            <a:endParaRPr sz="1000">
              <a:solidFill>
                <a:srgbClr val="333333"/>
              </a:solidFill>
              <a:latin typeface="Consolas"/>
              <a:ea typeface="Consolas"/>
              <a:cs typeface="Consolas"/>
              <a:sym typeface="Consolas"/>
            </a:endParaRPr>
          </a:p>
          <a:p>
            <a:pPr lvl="0" rtl="0">
              <a:lnSpc>
                <a:spcPct val="145000"/>
              </a:lnSpc>
              <a:spcBef>
                <a:spcPts val="0"/>
              </a:spcBef>
              <a:buNone/>
            </a:pPr>
            <a:r>
              <a:rPr lang="en-US" sz="1000">
                <a:solidFill>
                  <a:srgbClr val="333333"/>
                </a:solidFill>
                <a:latin typeface="Consolas"/>
                <a:ea typeface="Consolas"/>
                <a:cs typeface="Consolas"/>
                <a:sym typeface="Consolas"/>
              </a:rPr>
              <a:t>JS</a:t>
            </a:r>
          </a:p>
          <a:p>
            <a:pPr lvl="0" rtl="0">
              <a:spcBef>
                <a:spcPts val="0"/>
              </a:spcBef>
              <a:buNone/>
            </a:pPr>
            <a:r>
              <a:rPr lang="en-US" sz="1000">
                <a:solidFill>
                  <a:srgbClr val="333333"/>
                </a:solidFill>
                <a:latin typeface="Consolas"/>
                <a:ea typeface="Consolas"/>
                <a:cs typeface="Consolas"/>
                <a:sym typeface="Consolas"/>
              </a:rPr>
              <a:t>d3.selectAll("#list li")</a:t>
            </a:r>
          </a:p>
          <a:p>
            <a:pPr indent="457200" lvl="0" rtl="0">
              <a:spcBef>
                <a:spcPts val="0"/>
              </a:spcBef>
              <a:buNone/>
            </a:pPr>
            <a:r>
              <a:rPr lang="en-US" sz="1000">
                <a:solidFill>
                  <a:srgbClr val="333333"/>
                </a:solidFill>
                <a:latin typeface="Consolas"/>
                <a:ea typeface="Consolas"/>
                <a:cs typeface="Consolas"/>
                <a:sym typeface="Consolas"/>
              </a:rPr>
              <a:t>.datum(function() { return this.dataset; })</a:t>
            </a:r>
          </a:p>
          <a:p>
            <a:pPr indent="457200" lvl="0" rtl="0">
              <a:spcBef>
                <a:spcPts val="0"/>
              </a:spcBef>
              <a:buNone/>
            </a:pPr>
            <a:r>
              <a:rPr lang="en-US" sz="1000">
                <a:solidFill>
                  <a:srgbClr val="333333"/>
                </a:solidFill>
                <a:latin typeface="Consolas"/>
                <a:ea typeface="Consolas"/>
                <a:cs typeface="Consolas"/>
                <a:sym typeface="Consolas"/>
              </a:rPr>
              <a:t>.sort(function(a, b) { </a:t>
            </a:r>
          </a:p>
          <a:p>
            <a:pPr indent="457200" lvl="0" marL="457200" rtl="0">
              <a:spcBef>
                <a:spcPts val="0"/>
              </a:spcBef>
              <a:buNone/>
            </a:pPr>
            <a:r>
              <a:rPr lang="en-US" sz="1000">
                <a:solidFill>
                  <a:srgbClr val="333333"/>
                </a:solidFill>
                <a:latin typeface="Consolas"/>
                <a:ea typeface="Consolas"/>
                <a:cs typeface="Consolas"/>
                <a:sym typeface="Consolas"/>
              </a:rPr>
              <a:t>return d3.ascending(a.username, b.username); </a:t>
            </a:r>
          </a:p>
          <a:p>
            <a:pPr indent="0" lvl="0" marL="457200" rtl="0">
              <a:spcBef>
                <a:spcPts val="0"/>
              </a:spcBef>
              <a:buNone/>
            </a:pPr>
            <a:r>
              <a:rPr lang="en-US" sz="1000">
                <a:solidFill>
                  <a:srgbClr val="333333"/>
                </a:solidFill>
                <a:latin typeface="Consolas"/>
                <a:ea typeface="Consolas"/>
                <a:cs typeface="Consolas"/>
                <a:sym typeface="Consolas"/>
              </a:rPr>
              <a:t>});</a:t>
            </a:r>
          </a:p>
          <a:p>
            <a:pPr lvl="0" rtl="0">
              <a:spcBef>
                <a:spcPts val="0"/>
              </a:spcBef>
              <a:buNone/>
            </a:pPr>
            <a:r>
              <a:t/>
            </a:r>
            <a:endParaRPr sz="1000">
              <a:solidFill>
                <a:srgbClr val="333333"/>
              </a:solidFill>
              <a:latin typeface="Consolas"/>
              <a:ea typeface="Consolas"/>
              <a:cs typeface="Consolas"/>
              <a:sym typeface="Consolas"/>
            </a:endParaRPr>
          </a:p>
          <a:p>
            <a:pPr lvl="0" rtl="0">
              <a:spcBef>
                <a:spcPts val="0"/>
              </a:spcBef>
              <a:buNone/>
            </a:pPr>
            <a:r>
              <a:t/>
            </a:r>
            <a:endParaRPr sz="1000">
              <a:solidFill>
                <a:srgbClr val="333333"/>
              </a:solidFill>
              <a:latin typeface="Consolas"/>
              <a:ea typeface="Consolas"/>
              <a:cs typeface="Consolas"/>
              <a:sym typeface="Consolas"/>
            </a:endParaRPr>
          </a:p>
          <a:p>
            <a:pPr lvl="0" rtl="0">
              <a:spcBef>
                <a:spcPts val="0"/>
              </a:spcBef>
              <a:buClr>
                <a:srgbClr val="000000"/>
              </a:buClr>
              <a:buFont typeface="Arial"/>
              <a:buNone/>
            </a:pPr>
            <a:r>
              <a:t/>
            </a:r>
            <a:endParaRPr sz="1000">
              <a:solidFill>
                <a:srgbClr val="333333"/>
              </a:solidFill>
              <a:latin typeface="Consolas"/>
              <a:ea typeface="Consolas"/>
              <a:cs typeface="Consolas"/>
              <a:sym typeface="Consolas"/>
            </a:endParaRPr>
          </a:p>
          <a:p>
            <a:pPr lvl="0" rtl="0">
              <a:lnSpc>
                <a:spcPct val="131250"/>
              </a:lnSpc>
              <a:spcBef>
                <a:spcPts val="0"/>
              </a:spcBef>
              <a:spcAft>
                <a:spcPts val="1200"/>
              </a:spcAft>
              <a:buNone/>
            </a:pPr>
            <a:r>
              <a:t/>
            </a:r>
            <a:endParaRPr sz="1000">
              <a:solidFill>
                <a:srgbClr val="333333"/>
              </a:solidFill>
              <a:latin typeface="Consolas"/>
              <a:ea typeface="Consolas"/>
              <a:cs typeface="Consolas"/>
              <a:sym typeface="Consolas"/>
            </a:endParaRPr>
          </a:p>
          <a:p>
            <a:pPr lvl="0" rtl="0">
              <a:lnSpc>
                <a:spcPct val="131250"/>
              </a:lnSpc>
              <a:spcBef>
                <a:spcPts val="0"/>
              </a:spcBef>
              <a:spcAft>
                <a:spcPts val="1200"/>
              </a:spcAft>
              <a:buNone/>
            </a:pPr>
            <a:r>
              <a:t/>
            </a:r>
            <a:endParaRPr sz="1100">
              <a:solidFill>
                <a:srgbClr val="000088"/>
              </a:solidFill>
              <a:highlight>
                <a:srgbClr val="FFFFFF"/>
              </a:highlight>
            </a:endParaRPr>
          </a:p>
          <a:p>
            <a:pPr lvl="0" rtl="0">
              <a:lnSpc>
                <a:spcPct val="145000"/>
              </a:lnSpc>
              <a:spcBef>
                <a:spcPts val="0"/>
              </a:spcBef>
              <a:buNone/>
            </a:pPr>
            <a:r>
              <a:t/>
            </a:r>
            <a:endParaRPr>
              <a:solidFill>
                <a:schemeClr val="dk1"/>
              </a:solidFill>
            </a:endParaRPr>
          </a:p>
          <a:p>
            <a:pPr lvl="0" rtl="0">
              <a:lnSpc>
                <a:spcPct val="145000"/>
              </a:lnSpc>
              <a:spcBef>
                <a:spcPts val="0"/>
              </a:spcBef>
              <a:buNone/>
            </a:pPr>
            <a:r>
              <a:t/>
            </a:r>
            <a:endParaRPr sz="1000">
              <a:solidFill>
                <a:srgbClr val="333333"/>
              </a:solidFill>
              <a:highlight>
                <a:srgbClr val="F7F7F7"/>
              </a:highlight>
              <a:latin typeface="Consolas"/>
              <a:ea typeface="Consolas"/>
              <a:cs typeface="Consolas"/>
              <a:sym typeface="Consolas"/>
            </a:endParaRPr>
          </a:p>
          <a:p>
            <a:pPr lvl="0" rtl="0">
              <a:spcBef>
                <a:spcPts val="0"/>
              </a:spcBef>
              <a:buNone/>
            </a:pPr>
            <a:r>
              <a:t/>
            </a:r>
            <a:endParaRPr/>
          </a:p>
        </p:txBody>
      </p:sp>
      <p:sp>
        <p:nvSpPr>
          <p:cNvPr id="397" name="Shape 397"/>
          <p:cNvSpPr txBox="1"/>
          <p:nvPr/>
        </p:nvSpPr>
        <p:spPr>
          <a:xfrm>
            <a:off x="6756175" y="2101675"/>
            <a:ext cx="2152799" cy="597000"/>
          </a:xfrm>
          <a:prstGeom prst="rect">
            <a:avLst/>
          </a:prstGeom>
          <a:noFill/>
          <a:ln>
            <a:noFill/>
          </a:ln>
        </p:spPr>
        <p:txBody>
          <a:bodyPr anchorCtr="0" anchor="t" bIns="91425" lIns="91425" rIns="91425" tIns="91425">
            <a:noAutofit/>
          </a:bodyPr>
          <a:lstStyle/>
          <a:p>
            <a:pPr lvl="0" rtl="0">
              <a:spcBef>
                <a:spcPts val="0"/>
              </a:spcBef>
              <a:buClr>
                <a:schemeClr val="dk1"/>
              </a:buClr>
              <a:buSzPct val="100000"/>
              <a:buFont typeface="Arial"/>
              <a:buNone/>
            </a:pPr>
            <a:r>
              <a:rPr lang="en-US" sz="1100">
                <a:solidFill>
                  <a:schemeClr val="dk1"/>
                </a:solidFill>
              </a:rPr>
              <a:t>Mike Bostock</a:t>
            </a:r>
          </a:p>
          <a:p>
            <a:pPr lvl="0" rtl="0">
              <a:spcBef>
                <a:spcPts val="0"/>
              </a:spcBef>
              <a:buClr>
                <a:schemeClr val="dk1"/>
              </a:buClr>
              <a:buSzPct val="100000"/>
              <a:buFont typeface="Arial"/>
              <a:buNone/>
            </a:pPr>
            <a:r>
              <a:rPr lang="en-US" sz="1100">
                <a:solidFill>
                  <a:schemeClr val="dk1"/>
                </a:solidFill>
              </a:rPr>
              <a:t>Shawn Allen</a:t>
            </a:r>
          </a:p>
          <a:p>
            <a:pPr lvl="0" rtl="0">
              <a:spcBef>
                <a:spcPts val="0"/>
              </a:spcBef>
              <a:buNone/>
            </a:pPr>
            <a:r>
              <a:t/>
            </a:r>
            <a:endParaRPr/>
          </a:p>
        </p:txBody>
      </p:sp>
      <p:sp>
        <p:nvSpPr>
          <p:cNvPr id="398" name="Shape 398"/>
          <p:cNvSpPr/>
          <p:nvPr/>
        </p:nvSpPr>
        <p:spPr>
          <a:xfrm>
            <a:off x="4448000" y="2199225"/>
            <a:ext cx="1562399" cy="499500"/>
          </a:xfrm>
          <a:prstGeom prst="rightArrow">
            <a:avLst>
              <a:gd fmla="val 50000" name="adj1"/>
              <a:gd fmla="val 50000" name="adj2"/>
            </a:avLst>
          </a:prstGeom>
          <a:solidFill>
            <a:srgbClr val="508EA8"/>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9" name="Shape 399"/>
          <p:cNvSpPr txBox="1"/>
          <p:nvPr/>
        </p:nvSpPr>
        <p:spPr>
          <a:xfrm>
            <a:off x="5068550" y="224500"/>
            <a:ext cx="3733200" cy="517800"/>
          </a:xfrm>
          <a:prstGeom prst="rect">
            <a:avLst/>
          </a:prstGeom>
          <a:noFill/>
          <a:ln>
            <a:noFill/>
          </a:ln>
        </p:spPr>
        <p:txBody>
          <a:bodyPr anchorCtr="0" anchor="t" bIns="91425" lIns="91425" rIns="91425" tIns="91425">
            <a:noAutofit/>
          </a:bodyPr>
          <a:lstStyle/>
          <a:p>
            <a:pPr lvl="0" rtl="0" algn="r">
              <a:spcBef>
                <a:spcPts val="0"/>
              </a:spcBef>
              <a:buNone/>
            </a:pPr>
            <a:r>
              <a:rPr lang="en-US"/>
              <a:t>Herramientas clave D3.js</a:t>
            </a:r>
          </a:p>
        </p:txBody>
      </p:sp>
      <p:sp>
        <p:nvSpPr>
          <p:cNvPr id="400" name="Shape 400"/>
          <p:cNvSpPr txBox="1"/>
          <p:nvPr/>
        </p:nvSpPr>
        <p:spPr>
          <a:xfrm>
            <a:off x="4067000" y="5526625"/>
            <a:ext cx="4592099" cy="597000"/>
          </a:xfrm>
          <a:prstGeom prst="rect">
            <a:avLst/>
          </a:prstGeom>
          <a:noFill/>
          <a:ln>
            <a:noFill/>
          </a:ln>
        </p:spPr>
        <p:txBody>
          <a:bodyPr anchorCtr="0" anchor="ctr" bIns="91425" lIns="91425" rIns="91425" tIns="91425">
            <a:noAutofit/>
          </a:bodyPr>
          <a:lstStyle/>
          <a:p>
            <a:pPr lvl="0" rtl="0" algn="r">
              <a:spcBef>
                <a:spcPts val="0"/>
              </a:spcBef>
              <a:buNone/>
            </a:pPr>
            <a:r>
              <a:rPr lang="en-US" u="sng">
                <a:solidFill>
                  <a:schemeClr val="hlink"/>
                </a:solidFill>
                <a:hlinkClick r:id="rId3"/>
              </a:rPr>
              <a:t>https://jsfiddle.net/ddgcarbayo/eun01wLo/1/</a:t>
            </a:r>
            <a:r>
              <a:rPr lang="en-US"/>
              <a:t> </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x="0" y="0"/>
          <a:ext cx="0" cy="0"/>
          <a:chOff x="0" y="0"/>
          <a:chExt cx="0" cy="0"/>
        </a:xfrm>
      </p:grpSpPr>
      <p:sp>
        <p:nvSpPr>
          <p:cNvPr id="406" name="Shape 406"/>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407" name="Shape 407"/>
          <p:cNvSpPr txBox="1"/>
          <p:nvPr/>
        </p:nvSpPr>
        <p:spPr>
          <a:xfrm>
            <a:off x="299750" y="1126850"/>
            <a:ext cx="3669599" cy="4214699"/>
          </a:xfrm>
          <a:prstGeom prst="rect">
            <a:avLst/>
          </a:prstGeom>
          <a:noFill/>
          <a:ln>
            <a:noFill/>
          </a:ln>
        </p:spPr>
        <p:txBody>
          <a:bodyPr anchorCtr="0" anchor="t" bIns="91425" lIns="91425" rIns="91425" tIns="91425">
            <a:noAutofit/>
          </a:bodyPr>
          <a:lstStyle/>
          <a:p>
            <a:pPr lvl="0" rtl="0">
              <a:lnSpc>
                <a:spcPct val="145000"/>
              </a:lnSpc>
              <a:spcBef>
                <a:spcPts val="0"/>
              </a:spcBef>
              <a:buNone/>
            </a:pPr>
            <a:r>
              <a:rPr lang="en-US"/>
              <a:t>Atributos y estilos: </a:t>
            </a:r>
          </a:p>
          <a:p>
            <a:pPr lvl="0" rtl="0">
              <a:lnSpc>
                <a:spcPct val="145000"/>
              </a:lnSpc>
              <a:spcBef>
                <a:spcPts val="0"/>
              </a:spcBef>
              <a:buNone/>
            </a:pPr>
            <a:r>
              <a:t/>
            </a:r>
            <a:endParaRPr sz="1000">
              <a:solidFill>
                <a:srgbClr val="333333"/>
              </a:solidFill>
              <a:latin typeface="Consolas"/>
              <a:ea typeface="Consolas"/>
              <a:cs typeface="Consolas"/>
              <a:sym typeface="Consolas"/>
            </a:endParaRPr>
          </a:p>
          <a:p>
            <a:pPr lvl="0" rtl="0">
              <a:spcBef>
                <a:spcPts val="0"/>
              </a:spcBef>
              <a:buClr>
                <a:srgbClr val="000000"/>
              </a:buClr>
              <a:buSzPct val="110000"/>
              <a:buFont typeface="Arial"/>
              <a:buNone/>
            </a:pPr>
            <a:r>
              <a:rPr lang="en-US" sz="1000">
                <a:solidFill>
                  <a:srgbClr val="333333"/>
                </a:solidFill>
                <a:latin typeface="Consolas"/>
                <a:ea typeface="Consolas"/>
                <a:cs typeface="Consolas"/>
                <a:sym typeface="Consolas"/>
              </a:rPr>
              <a:t>var dataset = [ 5, 10, 15, 20, 25 ];</a:t>
            </a:r>
          </a:p>
          <a:p>
            <a:pPr lvl="0" rtl="0">
              <a:spcBef>
                <a:spcPts val="0"/>
              </a:spcBef>
              <a:buClr>
                <a:srgbClr val="000000"/>
              </a:buClr>
              <a:buSzPct val="110000"/>
              <a:buFont typeface="Arial"/>
              <a:buNone/>
            </a:pPr>
            <a:r>
              <a:rPr lang="en-US" sz="1000">
                <a:solidFill>
                  <a:srgbClr val="333333"/>
                </a:solidFill>
                <a:latin typeface="Consolas"/>
                <a:ea typeface="Consolas"/>
                <a:cs typeface="Consolas"/>
                <a:sym typeface="Consolas"/>
              </a:rPr>
              <a:t>			</a:t>
            </a:r>
          </a:p>
          <a:p>
            <a:pPr lvl="0" rtl="0">
              <a:spcBef>
                <a:spcPts val="0"/>
              </a:spcBef>
              <a:buClr>
                <a:srgbClr val="000000"/>
              </a:buClr>
              <a:buSzPct val="110000"/>
              <a:buFont typeface="Arial"/>
              <a:buNone/>
            </a:pPr>
            <a:r>
              <a:rPr lang="en-US" sz="1000">
                <a:solidFill>
                  <a:srgbClr val="333333"/>
                </a:solidFill>
                <a:latin typeface="Consolas"/>
                <a:ea typeface="Consolas"/>
                <a:cs typeface="Consolas"/>
                <a:sym typeface="Consolas"/>
              </a:rPr>
              <a:t>d3.select("body").selectAll("p")</a:t>
            </a:r>
          </a:p>
          <a:p>
            <a:pPr indent="387350" lvl="0" rtl="0">
              <a:spcBef>
                <a:spcPts val="0"/>
              </a:spcBef>
              <a:buClr>
                <a:srgbClr val="000000"/>
              </a:buClr>
              <a:buSzPct val="110000"/>
              <a:buFont typeface="Arial"/>
              <a:buNone/>
            </a:pPr>
            <a:r>
              <a:rPr lang="en-US" sz="1000">
                <a:solidFill>
                  <a:srgbClr val="333333"/>
                </a:solidFill>
                <a:latin typeface="Consolas"/>
                <a:ea typeface="Consolas"/>
                <a:cs typeface="Consolas"/>
                <a:sym typeface="Consolas"/>
              </a:rPr>
              <a:t>.data(dataset)</a:t>
            </a:r>
          </a:p>
          <a:p>
            <a:pPr lvl="0" rtl="0">
              <a:spcBef>
                <a:spcPts val="0"/>
              </a:spcBef>
              <a:buClr>
                <a:srgbClr val="000000"/>
              </a:buClr>
              <a:buSzPct val="110000"/>
              <a:buFont typeface="Arial"/>
              <a:buNone/>
            </a:pPr>
            <a:r>
              <a:rPr lang="en-US" sz="1000">
                <a:solidFill>
                  <a:srgbClr val="333333"/>
                </a:solidFill>
                <a:latin typeface="Consolas"/>
                <a:ea typeface="Consolas"/>
                <a:cs typeface="Consolas"/>
                <a:sym typeface="Consolas"/>
              </a:rPr>
              <a:t>	.enter()</a:t>
            </a:r>
          </a:p>
          <a:p>
            <a:pPr lvl="0" rtl="0">
              <a:spcBef>
                <a:spcPts val="0"/>
              </a:spcBef>
              <a:buClr>
                <a:srgbClr val="000000"/>
              </a:buClr>
              <a:buSzPct val="110000"/>
              <a:buFont typeface="Arial"/>
              <a:buNone/>
            </a:pPr>
            <a:r>
              <a:rPr lang="en-US" sz="1000">
                <a:solidFill>
                  <a:srgbClr val="333333"/>
                </a:solidFill>
                <a:latin typeface="Consolas"/>
                <a:ea typeface="Consolas"/>
                <a:cs typeface="Consolas"/>
                <a:sym typeface="Consolas"/>
              </a:rPr>
              <a:t>	.append("p")</a:t>
            </a:r>
          </a:p>
          <a:p>
            <a:pPr lvl="0" rtl="0">
              <a:spcBef>
                <a:spcPts val="0"/>
              </a:spcBef>
              <a:buClr>
                <a:srgbClr val="000000"/>
              </a:buClr>
              <a:buSzPct val="110000"/>
              <a:buFont typeface="Arial"/>
              <a:buNone/>
            </a:pPr>
            <a:r>
              <a:rPr lang="en-US" sz="1000">
                <a:solidFill>
                  <a:srgbClr val="333333"/>
                </a:solidFill>
                <a:latin typeface="Consolas"/>
                <a:ea typeface="Consolas"/>
                <a:cs typeface="Consolas"/>
                <a:sym typeface="Consolas"/>
              </a:rPr>
              <a:t>	.text(function(d) {</a:t>
            </a:r>
          </a:p>
          <a:p>
            <a:pPr lvl="0" rtl="0">
              <a:spcBef>
                <a:spcPts val="0"/>
              </a:spcBef>
              <a:buClr>
                <a:srgbClr val="000000"/>
              </a:buClr>
              <a:buSzPct val="110000"/>
              <a:buFont typeface="Arial"/>
              <a:buNone/>
            </a:pPr>
            <a:r>
              <a:rPr lang="en-US" sz="1000">
                <a:solidFill>
                  <a:srgbClr val="333333"/>
                </a:solidFill>
                <a:latin typeface="Consolas"/>
                <a:ea typeface="Consolas"/>
                <a:cs typeface="Consolas"/>
                <a:sym typeface="Consolas"/>
              </a:rPr>
              <a:t>		return "I can count up to " + d;</a:t>
            </a:r>
          </a:p>
          <a:p>
            <a:pPr lvl="0" rtl="0">
              <a:spcBef>
                <a:spcPts val="0"/>
              </a:spcBef>
              <a:buClr>
                <a:srgbClr val="000000"/>
              </a:buClr>
              <a:buSzPct val="110000"/>
              <a:buFont typeface="Arial"/>
              <a:buNone/>
            </a:pPr>
            <a:r>
              <a:rPr lang="en-US" sz="1000">
                <a:solidFill>
                  <a:srgbClr val="333333"/>
                </a:solidFill>
                <a:latin typeface="Consolas"/>
                <a:ea typeface="Consolas"/>
                <a:cs typeface="Consolas"/>
                <a:sym typeface="Consolas"/>
              </a:rPr>
              <a:t>	})</a:t>
            </a:r>
          </a:p>
          <a:p>
            <a:pPr lvl="0" rtl="0">
              <a:spcBef>
                <a:spcPts val="0"/>
              </a:spcBef>
              <a:buClr>
                <a:srgbClr val="000000"/>
              </a:buClr>
              <a:buSzPct val="110000"/>
              <a:buFont typeface="Arial"/>
              <a:buNone/>
            </a:pPr>
            <a:r>
              <a:rPr lang="en-US" sz="1000">
                <a:solidFill>
                  <a:srgbClr val="333333"/>
                </a:solidFill>
                <a:latin typeface="Consolas"/>
                <a:ea typeface="Consolas"/>
                <a:cs typeface="Consolas"/>
                <a:sym typeface="Consolas"/>
              </a:rPr>
              <a:t>	.style("color", function(d) {</a:t>
            </a:r>
          </a:p>
          <a:p>
            <a:pPr lvl="0" rtl="0">
              <a:spcBef>
                <a:spcPts val="0"/>
              </a:spcBef>
              <a:buClr>
                <a:srgbClr val="000000"/>
              </a:buClr>
              <a:buSzPct val="110000"/>
              <a:buFont typeface="Arial"/>
              <a:buNone/>
            </a:pPr>
            <a:r>
              <a:rPr lang="en-US" sz="1000">
                <a:solidFill>
                  <a:srgbClr val="333333"/>
                </a:solidFill>
                <a:latin typeface="Consolas"/>
                <a:ea typeface="Consolas"/>
                <a:cs typeface="Consolas"/>
                <a:sym typeface="Consolas"/>
              </a:rPr>
              <a:t>		if (d &gt; 15) {	//Threshold of 15</a:t>
            </a:r>
          </a:p>
          <a:p>
            <a:pPr lvl="0" rtl="0">
              <a:spcBef>
                <a:spcPts val="0"/>
              </a:spcBef>
              <a:buClr>
                <a:srgbClr val="000000"/>
              </a:buClr>
              <a:buSzPct val="110000"/>
              <a:buFont typeface="Arial"/>
              <a:buNone/>
            </a:pPr>
            <a:r>
              <a:rPr lang="en-US" sz="1000">
                <a:solidFill>
                  <a:srgbClr val="333333"/>
                </a:solidFill>
                <a:latin typeface="Consolas"/>
                <a:ea typeface="Consolas"/>
                <a:cs typeface="Consolas"/>
                <a:sym typeface="Consolas"/>
              </a:rPr>
              <a:t>			return "red";</a:t>
            </a:r>
          </a:p>
          <a:p>
            <a:pPr lvl="0" rtl="0">
              <a:spcBef>
                <a:spcPts val="0"/>
              </a:spcBef>
              <a:buClr>
                <a:srgbClr val="000000"/>
              </a:buClr>
              <a:buSzPct val="110000"/>
              <a:buFont typeface="Arial"/>
              <a:buNone/>
            </a:pPr>
            <a:r>
              <a:rPr lang="en-US" sz="1000">
                <a:solidFill>
                  <a:srgbClr val="333333"/>
                </a:solidFill>
                <a:latin typeface="Consolas"/>
                <a:ea typeface="Consolas"/>
                <a:cs typeface="Consolas"/>
                <a:sym typeface="Consolas"/>
              </a:rPr>
              <a:t>		} else {</a:t>
            </a:r>
          </a:p>
          <a:p>
            <a:pPr lvl="0" rtl="0">
              <a:spcBef>
                <a:spcPts val="0"/>
              </a:spcBef>
              <a:buClr>
                <a:srgbClr val="000000"/>
              </a:buClr>
              <a:buSzPct val="110000"/>
              <a:buFont typeface="Arial"/>
              <a:buNone/>
            </a:pPr>
            <a:r>
              <a:rPr lang="en-US" sz="1000">
                <a:solidFill>
                  <a:srgbClr val="333333"/>
                </a:solidFill>
                <a:latin typeface="Consolas"/>
                <a:ea typeface="Consolas"/>
                <a:cs typeface="Consolas"/>
                <a:sym typeface="Consolas"/>
              </a:rPr>
              <a:t>			return "black";</a:t>
            </a:r>
          </a:p>
          <a:p>
            <a:pPr lvl="0" rtl="0">
              <a:spcBef>
                <a:spcPts val="0"/>
              </a:spcBef>
              <a:buClr>
                <a:srgbClr val="000000"/>
              </a:buClr>
              <a:buSzPct val="110000"/>
              <a:buFont typeface="Arial"/>
              <a:buNone/>
            </a:pPr>
            <a:r>
              <a:rPr lang="en-US" sz="1000">
                <a:solidFill>
                  <a:srgbClr val="333333"/>
                </a:solidFill>
                <a:latin typeface="Consolas"/>
                <a:ea typeface="Consolas"/>
                <a:cs typeface="Consolas"/>
                <a:sym typeface="Consolas"/>
              </a:rPr>
              <a:t>		}</a:t>
            </a:r>
          </a:p>
          <a:p>
            <a:pPr lvl="0" rtl="0">
              <a:spcBef>
                <a:spcPts val="0"/>
              </a:spcBef>
              <a:buNone/>
            </a:pPr>
            <a:r>
              <a:rPr lang="en-US" sz="1000">
                <a:solidFill>
                  <a:srgbClr val="333333"/>
                </a:solidFill>
                <a:latin typeface="Consolas"/>
                <a:ea typeface="Consolas"/>
                <a:cs typeface="Consolas"/>
                <a:sym typeface="Consolas"/>
              </a:rPr>
              <a:t>	});</a:t>
            </a:r>
          </a:p>
          <a:p>
            <a:pPr lvl="0" rtl="0">
              <a:spcBef>
                <a:spcPts val="0"/>
              </a:spcBef>
              <a:buNone/>
            </a:pPr>
            <a:r>
              <a:t/>
            </a:r>
            <a:endParaRPr sz="1000">
              <a:solidFill>
                <a:srgbClr val="333333"/>
              </a:solidFill>
              <a:latin typeface="Consolas"/>
              <a:ea typeface="Consolas"/>
              <a:cs typeface="Consolas"/>
              <a:sym typeface="Consolas"/>
            </a:endParaRPr>
          </a:p>
          <a:p>
            <a:pPr lvl="0" rtl="0">
              <a:spcBef>
                <a:spcPts val="0"/>
              </a:spcBef>
              <a:buClr>
                <a:srgbClr val="000000"/>
              </a:buClr>
              <a:buFont typeface="Arial"/>
              <a:buNone/>
            </a:pPr>
            <a:r>
              <a:t/>
            </a:r>
            <a:endParaRPr sz="1000">
              <a:solidFill>
                <a:srgbClr val="333333"/>
              </a:solidFill>
              <a:latin typeface="Consolas"/>
              <a:ea typeface="Consolas"/>
              <a:cs typeface="Consolas"/>
              <a:sym typeface="Consolas"/>
            </a:endParaRPr>
          </a:p>
          <a:p>
            <a:pPr lvl="0" rtl="0">
              <a:lnSpc>
                <a:spcPct val="131250"/>
              </a:lnSpc>
              <a:spcBef>
                <a:spcPts val="0"/>
              </a:spcBef>
              <a:spcAft>
                <a:spcPts val="1200"/>
              </a:spcAft>
              <a:buNone/>
            </a:pPr>
            <a:r>
              <a:t/>
            </a:r>
            <a:endParaRPr sz="1000">
              <a:solidFill>
                <a:srgbClr val="333333"/>
              </a:solidFill>
              <a:latin typeface="Consolas"/>
              <a:ea typeface="Consolas"/>
              <a:cs typeface="Consolas"/>
              <a:sym typeface="Consolas"/>
            </a:endParaRPr>
          </a:p>
          <a:p>
            <a:pPr lvl="0" rtl="0">
              <a:lnSpc>
                <a:spcPct val="131250"/>
              </a:lnSpc>
              <a:spcBef>
                <a:spcPts val="0"/>
              </a:spcBef>
              <a:spcAft>
                <a:spcPts val="1200"/>
              </a:spcAft>
              <a:buNone/>
            </a:pPr>
            <a:r>
              <a:t/>
            </a:r>
            <a:endParaRPr sz="1100">
              <a:solidFill>
                <a:srgbClr val="000088"/>
              </a:solidFill>
              <a:highlight>
                <a:srgbClr val="FFFFFF"/>
              </a:highlight>
            </a:endParaRPr>
          </a:p>
          <a:p>
            <a:pPr lvl="0" rtl="0">
              <a:lnSpc>
                <a:spcPct val="145000"/>
              </a:lnSpc>
              <a:spcBef>
                <a:spcPts val="0"/>
              </a:spcBef>
              <a:buNone/>
            </a:pPr>
            <a:r>
              <a:t/>
            </a:r>
            <a:endParaRPr>
              <a:solidFill>
                <a:schemeClr val="dk1"/>
              </a:solidFill>
            </a:endParaRPr>
          </a:p>
          <a:p>
            <a:pPr lvl="0" rtl="0">
              <a:lnSpc>
                <a:spcPct val="145000"/>
              </a:lnSpc>
              <a:spcBef>
                <a:spcPts val="0"/>
              </a:spcBef>
              <a:buNone/>
            </a:pPr>
            <a:r>
              <a:t/>
            </a:r>
            <a:endParaRPr sz="1000">
              <a:solidFill>
                <a:srgbClr val="333333"/>
              </a:solidFill>
              <a:highlight>
                <a:srgbClr val="F7F7F7"/>
              </a:highlight>
              <a:latin typeface="Consolas"/>
              <a:ea typeface="Consolas"/>
              <a:cs typeface="Consolas"/>
              <a:sym typeface="Consolas"/>
            </a:endParaRPr>
          </a:p>
          <a:p>
            <a:pPr lvl="0" rtl="0">
              <a:spcBef>
                <a:spcPts val="0"/>
              </a:spcBef>
              <a:buNone/>
            </a:pPr>
            <a:r>
              <a:t/>
            </a:r>
            <a:endParaRPr/>
          </a:p>
        </p:txBody>
      </p:sp>
      <p:sp>
        <p:nvSpPr>
          <p:cNvPr id="408" name="Shape 408"/>
          <p:cNvSpPr txBox="1"/>
          <p:nvPr/>
        </p:nvSpPr>
        <p:spPr>
          <a:xfrm>
            <a:off x="6431075" y="1807550"/>
            <a:ext cx="2152799" cy="3615300"/>
          </a:xfrm>
          <a:prstGeom prst="rect">
            <a:avLst/>
          </a:prstGeom>
          <a:noFill/>
          <a:ln>
            <a:noFill/>
          </a:ln>
        </p:spPr>
        <p:txBody>
          <a:bodyPr anchorCtr="0" anchor="t" bIns="91425" lIns="91425" rIns="91425" tIns="91425">
            <a:noAutofit/>
          </a:bodyPr>
          <a:lstStyle/>
          <a:p>
            <a:pPr lvl="0" rtl="0">
              <a:spcBef>
                <a:spcPts val="0"/>
              </a:spcBef>
              <a:buClr>
                <a:schemeClr val="dk1"/>
              </a:buClr>
              <a:buSzPct val="100000"/>
              <a:buFont typeface="Arial"/>
              <a:buNone/>
            </a:pPr>
            <a:r>
              <a:rPr lang="en-US" sz="1100">
                <a:solidFill>
                  <a:schemeClr val="dk1"/>
                </a:solidFill>
              </a:rPr>
              <a:t>I can count up to 5</a:t>
            </a:r>
          </a:p>
          <a:p>
            <a:pPr lvl="0" rtl="0">
              <a:spcBef>
                <a:spcPts val="0"/>
              </a:spcBef>
              <a:buClr>
                <a:schemeClr val="dk1"/>
              </a:buClr>
              <a:buSzPct val="100000"/>
              <a:buFont typeface="Arial"/>
              <a:buNone/>
            </a:pPr>
            <a:r>
              <a:rPr lang="en-US" sz="1100">
                <a:solidFill>
                  <a:schemeClr val="dk1"/>
                </a:solidFill>
              </a:rPr>
              <a:t>I can count up to 10</a:t>
            </a:r>
          </a:p>
          <a:p>
            <a:pPr lvl="0" rtl="0">
              <a:spcBef>
                <a:spcPts val="0"/>
              </a:spcBef>
              <a:buClr>
                <a:schemeClr val="dk1"/>
              </a:buClr>
              <a:buSzPct val="100000"/>
              <a:buFont typeface="Arial"/>
              <a:buNone/>
            </a:pPr>
            <a:r>
              <a:rPr lang="en-US" sz="1100">
                <a:solidFill>
                  <a:schemeClr val="dk1"/>
                </a:solidFill>
              </a:rPr>
              <a:t>I can count up to 15</a:t>
            </a:r>
          </a:p>
          <a:p>
            <a:pPr lvl="0" rtl="0">
              <a:spcBef>
                <a:spcPts val="0"/>
              </a:spcBef>
              <a:buClr>
                <a:schemeClr val="dk1"/>
              </a:buClr>
              <a:buSzPct val="100000"/>
              <a:buFont typeface="Arial"/>
              <a:buNone/>
            </a:pPr>
            <a:r>
              <a:rPr lang="en-US" sz="1100">
                <a:solidFill>
                  <a:srgbClr val="FF0000"/>
                </a:solidFill>
              </a:rPr>
              <a:t>I can count up to 20</a:t>
            </a:r>
          </a:p>
          <a:p>
            <a:pPr lvl="0" rtl="0">
              <a:spcBef>
                <a:spcPts val="0"/>
              </a:spcBef>
              <a:buClr>
                <a:schemeClr val="dk1"/>
              </a:buClr>
              <a:buSzPct val="100000"/>
              <a:buFont typeface="Arial"/>
              <a:buNone/>
            </a:pPr>
            <a:r>
              <a:rPr lang="en-US" sz="1100">
                <a:solidFill>
                  <a:srgbClr val="FF0000"/>
                </a:solidFill>
              </a:rPr>
              <a:t>I can count up to 25</a:t>
            </a:r>
          </a:p>
          <a:p>
            <a:pPr lvl="0" rtl="0">
              <a:spcBef>
                <a:spcPts val="0"/>
              </a:spcBef>
              <a:buNone/>
            </a:pPr>
            <a:r>
              <a:t/>
            </a:r>
            <a:endParaRPr/>
          </a:p>
        </p:txBody>
      </p:sp>
      <p:sp>
        <p:nvSpPr>
          <p:cNvPr id="409" name="Shape 409"/>
          <p:cNvSpPr/>
          <p:nvPr/>
        </p:nvSpPr>
        <p:spPr>
          <a:xfrm>
            <a:off x="4169325" y="2152775"/>
            <a:ext cx="1562399" cy="499500"/>
          </a:xfrm>
          <a:prstGeom prst="rightArrow">
            <a:avLst>
              <a:gd fmla="val 50000" name="adj1"/>
              <a:gd fmla="val 50000" name="adj2"/>
            </a:avLst>
          </a:prstGeom>
          <a:solidFill>
            <a:srgbClr val="508EA8"/>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10" name="Shape 410"/>
          <p:cNvSpPr txBox="1"/>
          <p:nvPr/>
        </p:nvSpPr>
        <p:spPr>
          <a:xfrm>
            <a:off x="5068550" y="224500"/>
            <a:ext cx="3733200" cy="517800"/>
          </a:xfrm>
          <a:prstGeom prst="rect">
            <a:avLst/>
          </a:prstGeom>
          <a:noFill/>
          <a:ln>
            <a:noFill/>
          </a:ln>
        </p:spPr>
        <p:txBody>
          <a:bodyPr anchorCtr="0" anchor="t" bIns="91425" lIns="91425" rIns="91425" tIns="91425">
            <a:noAutofit/>
          </a:bodyPr>
          <a:lstStyle/>
          <a:p>
            <a:pPr lvl="0" rtl="0" algn="r">
              <a:spcBef>
                <a:spcPts val="0"/>
              </a:spcBef>
              <a:buNone/>
            </a:pPr>
            <a:r>
              <a:rPr lang="en-US"/>
              <a:t>Herramientas clave D3.js</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pic>
        <p:nvPicPr>
          <p:cNvPr id="107" name="Shape 107"/>
          <p:cNvPicPr preferRelativeResize="0"/>
          <p:nvPr/>
        </p:nvPicPr>
        <p:blipFill>
          <a:blip r:embed="rId3">
            <a:alphaModFix/>
          </a:blip>
          <a:stretch>
            <a:fillRect/>
          </a:stretch>
        </p:blipFill>
        <p:spPr>
          <a:xfrm>
            <a:off x="145450" y="2190574"/>
            <a:ext cx="4251499" cy="2476849"/>
          </a:xfrm>
          <a:prstGeom prst="rect">
            <a:avLst/>
          </a:prstGeom>
          <a:noFill/>
          <a:ln>
            <a:noFill/>
          </a:ln>
        </p:spPr>
      </p:pic>
      <p:sp>
        <p:nvSpPr>
          <p:cNvPr id="108" name="Shape 108"/>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109" name="Shape 109"/>
          <p:cNvSpPr txBox="1"/>
          <p:nvPr/>
        </p:nvSpPr>
        <p:spPr>
          <a:xfrm>
            <a:off x="862850" y="1026425"/>
            <a:ext cx="7785600" cy="4469099"/>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id="110" name="Shape 110"/>
          <p:cNvPicPr preferRelativeResize="0"/>
          <p:nvPr/>
        </p:nvPicPr>
        <p:blipFill>
          <a:blip r:embed="rId4">
            <a:alphaModFix/>
          </a:blip>
          <a:stretch>
            <a:fillRect/>
          </a:stretch>
        </p:blipFill>
        <p:spPr>
          <a:xfrm>
            <a:off x="4396950" y="1309892"/>
            <a:ext cx="4251500" cy="4238214"/>
          </a:xfrm>
          <a:prstGeom prst="rect">
            <a:avLst/>
          </a:prstGeom>
          <a:noFill/>
          <a:ln>
            <a:noFill/>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5" name="Shape 415"/>
        <p:cNvGrpSpPr/>
        <p:nvPr/>
      </p:nvGrpSpPr>
      <p:grpSpPr>
        <a:xfrm>
          <a:off x="0" y="0"/>
          <a:ext cx="0" cy="0"/>
          <a:chOff x="0" y="0"/>
          <a:chExt cx="0" cy="0"/>
        </a:xfrm>
      </p:grpSpPr>
      <p:sp>
        <p:nvSpPr>
          <p:cNvPr id="416" name="Shape 416"/>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417" name="Shape 417"/>
          <p:cNvSpPr txBox="1"/>
          <p:nvPr/>
        </p:nvSpPr>
        <p:spPr>
          <a:xfrm>
            <a:off x="299750" y="1126850"/>
            <a:ext cx="7929900" cy="4214699"/>
          </a:xfrm>
          <a:prstGeom prst="rect">
            <a:avLst/>
          </a:prstGeom>
          <a:noFill/>
          <a:ln>
            <a:noFill/>
          </a:ln>
        </p:spPr>
        <p:txBody>
          <a:bodyPr anchorCtr="0" anchor="t" bIns="91425" lIns="91425" rIns="91425" tIns="91425">
            <a:noAutofit/>
          </a:bodyPr>
          <a:lstStyle/>
          <a:p>
            <a:pPr lvl="0" rtl="0">
              <a:lnSpc>
                <a:spcPct val="145000"/>
              </a:lnSpc>
              <a:spcBef>
                <a:spcPts val="0"/>
              </a:spcBef>
              <a:buNone/>
            </a:pPr>
            <a:r>
              <a:rPr lang="en-US"/>
              <a:t>Escala</a:t>
            </a:r>
          </a:p>
          <a:p>
            <a:pPr lvl="0" rtl="0">
              <a:lnSpc>
                <a:spcPct val="145000"/>
              </a:lnSpc>
              <a:spcBef>
                <a:spcPts val="0"/>
              </a:spcBef>
              <a:buNone/>
            </a:pPr>
            <a:r>
              <a:t/>
            </a:r>
            <a:endParaRPr sz="1000">
              <a:solidFill>
                <a:srgbClr val="333333"/>
              </a:solidFill>
              <a:latin typeface="Consolas"/>
              <a:ea typeface="Consolas"/>
              <a:cs typeface="Consolas"/>
              <a:sym typeface="Consolas"/>
            </a:endParaRPr>
          </a:p>
          <a:p>
            <a:pPr lvl="0" rtl="0">
              <a:lnSpc>
                <a:spcPct val="131250"/>
              </a:lnSpc>
              <a:spcBef>
                <a:spcPts val="0"/>
              </a:spcBef>
              <a:spcAft>
                <a:spcPts val="1200"/>
              </a:spcAft>
              <a:buClr>
                <a:schemeClr val="dk1"/>
              </a:buClr>
              <a:buSzPct val="100000"/>
              <a:buFont typeface="Arial"/>
              <a:buNone/>
            </a:pPr>
            <a:r>
              <a:rPr lang="en-US" sz="1100">
                <a:solidFill>
                  <a:srgbClr val="000088"/>
                </a:solidFill>
                <a:latin typeface="Consolas"/>
                <a:ea typeface="Consolas"/>
                <a:cs typeface="Consolas"/>
                <a:sym typeface="Consolas"/>
              </a:rPr>
              <a:t>var scale = d3.scale</a:t>
            </a:r>
            <a:br>
              <a:rPr lang="en-US" sz="1100">
                <a:solidFill>
                  <a:srgbClr val="000088"/>
                </a:solidFill>
                <a:latin typeface="Consolas"/>
                <a:ea typeface="Consolas"/>
                <a:cs typeface="Consolas"/>
                <a:sym typeface="Consolas"/>
              </a:rPr>
            </a:br>
            <a:r>
              <a:rPr lang="en-US" sz="1100">
                <a:solidFill>
                  <a:srgbClr val="000088"/>
                </a:solidFill>
                <a:latin typeface="Consolas"/>
                <a:ea typeface="Consolas"/>
                <a:cs typeface="Consolas"/>
                <a:sym typeface="Consolas"/>
              </a:rPr>
              <a:t>			.linear()</a:t>
            </a:r>
            <a:br>
              <a:rPr lang="en-US" sz="1100">
                <a:solidFill>
                  <a:srgbClr val="000088"/>
                </a:solidFill>
                <a:latin typeface="Consolas"/>
                <a:ea typeface="Consolas"/>
                <a:cs typeface="Consolas"/>
                <a:sym typeface="Consolas"/>
              </a:rPr>
            </a:br>
            <a:r>
              <a:rPr lang="en-US" sz="1100">
                <a:solidFill>
                  <a:srgbClr val="000088"/>
                </a:solidFill>
                <a:latin typeface="Consolas"/>
                <a:ea typeface="Consolas"/>
                <a:cs typeface="Consolas"/>
                <a:sym typeface="Consolas"/>
              </a:rPr>
              <a:t>			.domain([100, 500]) // los valores estarán entre 100 y 500</a:t>
            </a:r>
            <a:br>
              <a:rPr lang="en-US" sz="1100">
                <a:solidFill>
                  <a:srgbClr val="000088"/>
                </a:solidFill>
                <a:latin typeface="Consolas"/>
                <a:ea typeface="Consolas"/>
                <a:cs typeface="Consolas"/>
                <a:sym typeface="Consolas"/>
              </a:rPr>
            </a:br>
            <a:r>
              <a:rPr lang="en-US" sz="1100">
                <a:solidFill>
                  <a:srgbClr val="000088"/>
                </a:solidFill>
                <a:latin typeface="Consolas"/>
                <a:ea typeface="Consolas"/>
                <a:cs typeface="Consolas"/>
                <a:sym typeface="Consolas"/>
              </a:rPr>
              <a:t>			.range([10, 350]); // entre 10 y 350px</a:t>
            </a:r>
          </a:p>
          <a:p>
            <a:pPr lvl="0" rtl="0">
              <a:lnSpc>
                <a:spcPct val="131250"/>
              </a:lnSpc>
              <a:spcBef>
                <a:spcPts val="0"/>
              </a:spcBef>
              <a:spcAft>
                <a:spcPts val="1200"/>
              </a:spcAft>
              <a:buClr>
                <a:schemeClr val="dk1"/>
              </a:buClr>
              <a:buSzPct val="100000"/>
              <a:buFont typeface="Arial"/>
              <a:buNone/>
            </a:pPr>
            <a:r>
              <a:rPr lang="en-US" sz="1100">
                <a:solidFill>
                  <a:srgbClr val="000088"/>
                </a:solidFill>
                <a:latin typeface="Consolas"/>
                <a:ea typeface="Consolas"/>
                <a:cs typeface="Consolas"/>
                <a:sym typeface="Consolas"/>
              </a:rPr>
              <a:t>scale(100);  //Returns 10 </a:t>
            </a:r>
            <a:br>
              <a:rPr lang="en-US" sz="1100">
                <a:solidFill>
                  <a:srgbClr val="000088"/>
                </a:solidFill>
                <a:latin typeface="Consolas"/>
                <a:ea typeface="Consolas"/>
                <a:cs typeface="Consolas"/>
                <a:sym typeface="Consolas"/>
              </a:rPr>
            </a:br>
            <a:r>
              <a:rPr lang="en-US" sz="1100">
                <a:solidFill>
                  <a:srgbClr val="000088"/>
                </a:solidFill>
                <a:latin typeface="Consolas"/>
                <a:ea typeface="Consolas"/>
                <a:cs typeface="Consolas"/>
                <a:sym typeface="Consolas"/>
              </a:rPr>
              <a:t>scale(300);  //Returns 180</a:t>
            </a:r>
            <a:br>
              <a:rPr lang="en-US" sz="1100">
                <a:solidFill>
                  <a:srgbClr val="000088"/>
                </a:solidFill>
                <a:latin typeface="Consolas"/>
                <a:ea typeface="Consolas"/>
                <a:cs typeface="Consolas"/>
                <a:sym typeface="Consolas"/>
              </a:rPr>
            </a:br>
            <a:r>
              <a:rPr lang="en-US" sz="1100">
                <a:solidFill>
                  <a:srgbClr val="000088"/>
                </a:solidFill>
                <a:latin typeface="Consolas"/>
                <a:ea typeface="Consolas"/>
                <a:cs typeface="Consolas"/>
                <a:sym typeface="Consolas"/>
              </a:rPr>
              <a:t>scale(500);  //Returns 350</a:t>
            </a:r>
          </a:p>
          <a:p>
            <a:pPr lvl="0" rtl="0">
              <a:lnSpc>
                <a:spcPct val="131250"/>
              </a:lnSpc>
              <a:spcBef>
                <a:spcPts val="0"/>
              </a:spcBef>
              <a:spcAft>
                <a:spcPts val="1200"/>
              </a:spcAft>
              <a:buClr>
                <a:schemeClr val="dk1"/>
              </a:buClr>
              <a:buFont typeface="Arial"/>
              <a:buNone/>
            </a:pPr>
            <a:r>
              <a:t/>
            </a:r>
            <a:endParaRPr sz="1100">
              <a:solidFill>
                <a:srgbClr val="000088"/>
              </a:solidFill>
              <a:latin typeface="Consolas"/>
              <a:ea typeface="Consolas"/>
              <a:cs typeface="Consolas"/>
              <a:sym typeface="Consolas"/>
            </a:endParaRPr>
          </a:p>
          <a:p>
            <a:pPr lvl="0" rtl="0">
              <a:lnSpc>
                <a:spcPct val="131250"/>
              </a:lnSpc>
              <a:spcBef>
                <a:spcPts val="0"/>
              </a:spcBef>
              <a:spcAft>
                <a:spcPts val="1200"/>
              </a:spcAft>
              <a:buClr>
                <a:schemeClr val="dk1"/>
              </a:buClr>
              <a:buSzPct val="100000"/>
              <a:buFont typeface="Arial"/>
              <a:buNone/>
            </a:pPr>
            <a:r>
              <a:rPr lang="en-US" sz="1100">
                <a:solidFill>
                  <a:srgbClr val="000088"/>
                </a:solidFill>
                <a:latin typeface="Consolas"/>
                <a:ea typeface="Consolas"/>
                <a:cs typeface="Consolas"/>
                <a:sym typeface="Consolas"/>
              </a:rPr>
              <a:t>Hay otro tipo de escalas.... </a:t>
            </a:r>
            <a:r>
              <a:rPr lang="en-US" sz="1100" u="sng">
                <a:solidFill>
                  <a:schemeClr val="hlink"/>
                </a:solidFill>
                <a:latin typeface="Consolas"/>
                <a:ea typeface="Consolas"/>
                <a:cs typeface="Consolas"/>
                <a:sym typeface="Consolas"/>
                <a:hlinkClick r:id="rId3"/>
              </a:rPr>
              <a:t>https://github.com/mbostock/d3/wiki/API-Reference#d3scale-scales</a:t>
            </a:r>
            <a:r>
              <a:rPr lang="en-US" sz="1100">
                <a:solidFill>
                  <a:srgbClr val="000088"/>
                </a:solidFill>
                <a:latin typeface="Consolas"/>
                <a:ea typeface="Consolas"/>
                <a:cs typeface="Consolas"/>
                <a:sym typeface="Consolas"/>
              </a:rPr>
              <a:t> </a:t>
            </a:r>
          </a:p>
          <a:p>
            <a:pPr lvl="0" rtl="0">
              <a:spcBef>
                <a:spcPts val="0"/>
              </a:spcBef>
              <a:buNone/>
            </a:pPr>
            <a:r>
              <a:t/>
            </a:r>
            <a:endParaRPr sz="1000">
              <a:solidFill>
                <a:srgbClr val="333333"/>
              </a:solidFill>
              <a:latin typeface="Consolas"/>
              <a:ea typeface="Consolas"/>
              <a:cs typeface="Consolas"/>
              <a:sym typeface="Consolas"/>
            </a:endParaRPr>
          </a:p>
          <a:p>
            <a:pPr lvl="0" rtl="0">
              <a:spcBef>
                <a:spcPts val="0"/>
              </a:spcBef>
              <a:buNone/>
            </a:pPr>
            <a:r>
              <a:t/>
            </a:r>
            <a:endParaRPr sz="1000">
              <a:solidFill>
                <a:srgbClr val="333333"/>
              </a:solidFill>
              <a:latin typeface="Consolas"/>
              <a:ea typeface="Consolas"/>
              <a:cs typeface="Consolas"/>
              <a:sym typeface="Consolas"/>
            </a:endParaRPr>
          </a:p>
          <a:p>
            <a:pPr lvl="0" rtl="0">
              <a:lnSpc>
                <a:spcPct val="131250"/>
              </a:lnSpc>
              <a:spcBef>
                <a:spcPts val="0"/>
              </a:spcBef>
              <a:spcAft>
                <a:spcPts val="1200"/>
              </a:spcAft>
              <a:buNone/>
            </a:pPr>
            <a:r>
              <a:t/>
            </a:r>
            <a:endParaRPr sz="1000">
              <a:solidFill>
                <a:srgbClr val="333333"/>
              </a:solidFill>
              <a:latin typeface="Consolas"/>
              <a:ea typeface="Consolas"/>
              <a:cs typeface="Consolas"/>
              <a:sym typeface="Consolas"/>
            </a:endParaRPr>
          </a:p>
          <a:p>
            <a:pPr lvl="0" rtl="0">
              <a:lnSpc>
                <a:spcPct val="131250"/>
              </a:lnSpc>
              <a:spcBef>
                <a:spcPts val="0"/>
              </a:spcBef>
              <a:spcAft>
                <a:spcPts val="1200"/>
              </a:spcAft>
              <a:buNone/>
            </a:pPr>
            <a:r>
              <a:t/>
            </a:r>
            <a:endParaRPr sz="1100">
              <a:solidFill>
                <a:srgbClr val="000088"/>
              </a:solidFill>
              <a:highlight>
                <a:srgbClr val="FFFFFF"/>
              </a:highlight>
            </a:endParaRPr>
          </a:p>
          <a:p>
            <a:pPr lvl="0" rtl="0">
              <a:lnSpc>
                <a:spcPct val="145000"/>
              </a:lnSpc>
              <a:spcBef>
                <a:spcPts val="0"/>
              </a:spcBef>
              <a:buNone/>
            </a:pPr>
            <a:r>
              <a:t/>
            </a:r>
            <a:endParaRPr>
              <a:solidFill>
                <a:schemeClr val="dk1"/>
              </a:solidFill>
            </a:endParaRPr>
          </a:p>
          <a:p>
            <a:pPr lvl="0" rtl="0">
              <a:lnSpc>
                <a:spcPct val="145000"/>
              </a:lnSpc>
              <a:spcBef>
                <a:spcPts val="0"/>
              </a:spcBef>
              <a:buNone/>
            </a:pPr>
            <a:r>
              <a:t/>
            </a:r>
            <a:endParaRPr sz="1000">
              <a:solidFill>
                <a:srgbClr val="333333"/>
              </a:solidFill>
              <a:highlight>
                <a:srgbClr val="F7F7F7"/>
              </a:highlight>
              <a:latin typeface="Consolas"/>
              <a:ea typeface="Consolas"/>
              <a:cs typeface="Consolas"/>
              <a:sym typeface="Consolas"/>
            </a:endParaRPr>
          </a:p>
          <a:p>
            <a:pPr lvl="0" rtl="0">
              <a:spcBef>
                <a:spcPts val="0"/>
              </a:spcBef>
              <a:buNone/>
            </a:pPr>
            <a:r>
              <a:t/>
            </a:r>
            <a:endParaRPr/>
          </a:p>
        </p:txBody>
      </p:sp>
      <p:sp>
        <p:nvSpPr>
          <p:cNvPr id="418" name="Shape 418"/>
          <p:cNvSpPr txBox="1"/>
          <p:nvPr/>
        </p:nvSpPr>
        <p:spPr>
          <a:xfrm>
            <a:off x="5068550" y="224500"/>
            <a:ext cx="3733200" cy="517800"/>
          </a:xfrm>
          <a:prstGeom prst="rect">
            <a:avLst/>
          </a:prstGeom>
          <a:noFill/>
          <a:ln>
            <a:noFill/>
          </a:ln>
        </p:spPr>
        <p:txBody>
          <a:bodyPr anchorCtr="0" anchor="t" bIns="91425" lIns="91425" rIns="91425" tIns="91425">
            <a:noAutofit/>
          </a:bodyPr>
          <a:lstStyle/>
          <a:p>
            <a:pPr lvl="0" rtl="0" algn="r">
              <a:spcBef>
                <a:spcPts val="0"/>
              </a:spcBef>
              <a:buNone/>
            </a:pPr>
            <a:r>
              <a:rPr lang="en-US"/>
              <a:t>Herramientas clave D3.js</a:t>
            </a:r>
          </a:p>
        </p:txBody>
      </p:sp>
      <p:sp>
        <p:nvSpPr>
          <p:cNvPr id="419" name="Shape 419"/>
          <p:cNvSpPr txBox="1"/>
          <p:nvPr/>
        </p:nvSpPr>
        <p:spPr>
          <a:xfrm>
            <a:off x="4959350" y="5395550"/>
            <a:ext cx="3842399" cy="599399"/>
          </a:xfrm>
          <a:prstGeom prst="rect">
            <a:avLst/>
          </a:prstGeom>
          <a:noFill/>
          <a:ln>
            <a:noFill/>
          </a:ln>
        </p:spPr>
        <p:txBody>
          <a:bodyPr anchorCtr="0" anchor="ctr" bIns="91425" lIns="91425" rIns="91425" tIns="91425">
            <a:noAutofit/>
          </a:bodyPr>
          <a:lstStyle/>
          <a:p>
            <a:pPr lvl="0" rtl="0">
              <a:spcBef>
                <a:spcPts val="0"/>
              </a:spcBef>
              <a:buNone/>
            </a:pPr>
            <a:r>
              <a:rPr lang="en-US" u="sng">
                <a:solidFill>
                  <a:schemeClr val="hlink"/>
                </a:solidFill>
                <a:hlinkClick r:id="rId4"/>
              </a:rPr>
              <a:t>https://jsfiddle.net/ddgcarbayo/3ompv9mg/2/</a:t>
            </a:r>
            <a:r>
              <a:rPr lang="en-US"/>
              <a:t> (demo2)</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4" name="Shape 424"/>
        <p:cNvGrpSpPr/>
        <p:nvPr/>
      </p:nvGrpSpPr>
      <p:grpSpPr>
        <a:xfrm>
          <a:off x="0" y="0"/>
          <a:ext cx="0" cy="0"/>
          <a:chOff x="0" y="0"/>
          <a:chExt cx="0" cy="0"/>
        </a:xfrm>
      </p:grpSpPr>
      <p:sp>
        <p:nvSpPr>
          <p:cNvPr id="425" name="Shape 425"/>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426" name="Shape 426"/>
          <p:cNvSpPr txBox="1"/>
          <p:nvPr/>
        </p:nvSpPr>
        <p:spPr>
          <a:xfrm>
            <a:off x="11327050" y="2316275"/>
            <a:ext cx="5231999" cy="6105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427" name="Shape 427"/>
          <p:cNvSpPr txBox="1"/>
          <p:nvPr/>
        </p:nvSpPr>
        <p:spPr>
          <a:xfrm>
            <a:off x="299750" y="1126850"/>
            <a:ext cx="5931600" cy="4214699"/>
          </a:xfrm>
          <a:prstGeom prst="rect">
            <a:avLst/>
          </a:prstGeom>
          <a:noFill/>
          <a:ln>
            <a:noFill/>
          </a:ln>
        </p:spPr>
        <p:txBody>
          <a:bodyPr anchorCtr="0" anchor="t" bIns="91425" lIns="91425" rIns="91425" tIns="91425">
            <a:noAutofit/>
          </a:bodyPr>
          <a:lstStyle/>
          <a:p>
            <a:pPr indent="-69850" lvl="0" marL="0" marR="0" rtl="0" algn="l">
              <a:lnSpc>
                <a:spcPct val="145000"/>
              </a:lnSpc>
              <a:spcBef>
                <a:spcPts val="0"/>
              </a:spcBef>
              <a:spcAft>
                <a:spcPts val="0"/>
              </a:spcAft>
              <a:buClr>
                <a:schemeClr val="dk1"/>
              </a:buClr>
              <a:buFont typeface="Arial"/>
              <a:buNone/>
            </a:pPr>
            <a:r>
              <a:rPr lang="en-US"/>
              <a:t>Y pintar divs? D3 se basa en CSS, HTML y JS. Usaremos clases y estilos para darle “aspecto” a los elementos de nuestros gráficos. </a:t>
            </a: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rPr lang="en-US" sz="1000">
                <a:solidFill>
                  <a:srgbClr val="333333"/>
                </a:solidFill>
                <a:latin typeface="Consolas"/>
                <a:ea typeface="Consolas"/>
                <a:cs typeface="Consolas"/>
                <a:sym typeface="Consolas"/>
              </a:rPr>
              <a:t>div.bar {</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display: inline-block;</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width: 20px;</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height: 75px;   /* Será sobreescrito */</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background-color: teal;</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margin-right: 2px;</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a:t>
            </a: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69850" lvl="0" marL="0" marR="0" rtl="0" algn="l">
              <a:lnSpc>
                <a:spcPct val="100000"/>
              </a:lnSpc>
              <a:spcBef>
                <a:spcPts val="0"/>
              </a:spcBef>
              <a:spcAft>
                <a:spcPts val="0"/>
              </a:spcAft>
              <a:buClr>
                <a:srgbClr val="000000"/>
              </a:buClr>
              <a:buSzPct val="110000"/>
              <a:buFont typeface="Arial"/>
              <a:buNone/>
            </a:pPr>
            <a:r>
              <a:rPr lang="en-US" sz="1000">
                <a:solidFill>
                  <a:srgbClr val="333333"/>
                </a:solidFill>
                <a:latin typeface="Consolas"/>
                <a:ea typeface="Consolas"/>
                <a:cs typeface="Consolas"/>
                <a:sym typeface="Consolas"/>
              </a:rPr>
              <a:t>var dataset = [ 5, 10, 15, 20, 25 ];</a:t>
            </a:r>
            <a:br>
              <a:rPr lang="en-US" sz="1000">
                <a:solidFill>
                  <a:srgbClr val="333333"/>
                </a:solidFill>
                <a:latin typeface="Consolas"/>
                <a:ea typeface="Consolas"/>
                <a:cs typeface="Consolas"/>
                <a:sym typeface="Consolas"/>
              </a:rPr>
            </a:b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d3.select("body").selectAll("div")</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.data(dataset)</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.enter()</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.append("div")</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.attr("class", "bar")</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.style("height", function(d) {</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return (d * 5) + "px";</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a:t>
            </a: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p:txBody>
      </p:sp>
      <p:pic>
        <p:nvPicPr>
          <p:cNvPr id="428" name="Shape 428"/>
          <p:cNvPicPr preferRelativeResize="0"/>
          <p:nvPr/>
        </p:nvPicPr>
        <p:blipFill>
          <a:blip r:embed="rId3">
            <a:alphaModFix/>
          </a:blip>
          <a:stretch>
            <a:fillRect/>
          </a:stretch>
        </p:blipFill>
        <p:spPr>
          <a:xfrm>
            <a:off x="6356400" y="2486475"/>
            <a:ext cx="1028700" cy="1190625"/>
          </a:xfrm>
          <a:prstGeom prst="rect">
            <a:avLst/>
          </a:prstGeom>
          <a:noFill/>
          <a:ln>
            <a:noFill/>
          </a:ln>
        </p:spPr>
      </p:pic>
      <p:sp>
        <p:nvSpPr>
          <p:cNvPr id="429" name="Shape 429"/>
          <p:cNvSpPr txBox="1"/>
          <p:nvPr/>
        </p:nvSpPr>
        <p:spPr>
          <a:xfrm>
            <a:off x="4551050" y="5368300"/>
            <a:ext cx="4123800" cy="572399"/>
          </a:xfrm>
          <a:prstGeom prst="rect">
            <a:avLst/>
          </a:prstGeom>
          <a:noFill/>
          <a:ln>
            <a:noFill/>
          </a:ln>
        </p:spPr>
        <p:txBody>
          <a:bodyPr anchorCtr="0" anchor="ctr" bIns="91425" lIns="91425" rIns="91425" tIns="91425">
            <a:noAutofit/>
          </a:bodyPr>
          <a:lstStyle/>
          <a:p>
            <a:pPr lvl="0" rtl="0" algn="r">
              <a:spcBef>
                <a:spcPts val="0"/>
              </a:spcBef>
              <a:buNone/>
            </a:pPr>
            <a:r>
              <a:rPr lang="en-US" u="sng">
                <a:solidFill>
                  <a:schemeClr val="hlink"/>
                </a:solidFill>
                <a:hlinkClick r:id="rId4"/>
              </a:rPr>
              <a:t>https://jsfiddle.net/ddgcarbayo/g3p3cd9j/1/</a:t>
            </a:r>
            <a:r>
              <a:rPr lang="en-US"/>
              <a:t> </a:t>
            </a:r>
          </a:p>
          <a:p>
            <a:pPr lvl="0" rtl="0" algn="r">
              <a:spcBef>
                <a:spcPts val="0"/>
              </a:spcBef>
              <a:buNone/>
            </a:pPr>
            <a:r>
              <a:rPr lang="en-US"/>
              <a:t>demo3</a:t>
            </a:r>
          </a:p>
        </p:txBody>
      </p:sp>
      <p:sp>
        <p:nvSpPr>
          <p:cNvPr id="430" name="Shape 430"/>
          <p:cNvSpPr txBox="1"/>
          <p:nvPr/>
        </p:nvSpPr>
        <p:spPr>
          <a:xfrm>
            <a:off x="5068550" y="224500"/>
            <a:ext cx="3733200" cy="517800"/>
          </a:xfrm>
          <a:prstGeom prst="rect">
            <a:avLst/>
          </a:prstGeom>
          <a:noFill/>
          <a:ln>
            <a:noFill/>
          </a:ln>
        </p:spPr>
        <p:txBody>
          <a:bodyPr anchorCtr="0" anchor="t" bIns="91425" lIns="91425" rIns="91425" tIns="91425">
            <a:noAutofit/>
          </a:bodyPr>
          <a:lstStyle/>
          <a:p>
            <a:pPr lvl="0" rtl="0" algn="r">
              <a:spcBef>
                <a:spcPts val="0"/>
              </a:spcBef>
              <a:buNone/>
            </a:pPr>
            <a:r>
              <a:rPr lang="en-US"/>
              <a:t>Herramientas clave D3.js</a:t>
            </a: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5" name="Shape 435"/>
        <p:cNvGrpSpPr/>
        <p:nvPr/>
      </p:nvGrpSpPr>
      <p:grpSpPr>
        <a:xfrm>
          <a:off x="0" y="0"/>
          <a:ext cx="0" cy="0"/>
          <a:chOff x="0" y="0"/>
          <a:chExt cx="0" cy="0"/>
        </a:xfrm>
      </p:grpSpPr>
      <p:sp>
        <p:nvSpPr>
          <p:cNvPr id="436" name="Shape 436"/>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437" name="Shape 437"/>
          <p:cNvSpPr txBox="1"/>
          <p:nvPr/>
        </p:nvSpPr>
        <p:spPr>
          <a:xfrm>
            <a:off x="299750" y="974450"/>
            <a:ext cx="8456700" cy="39215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None/>
            </a:pPr>
            <a:r>
              <a:rPr lang="en-US"/>
              <a:t>SVG</a:t>
            </a:r>
          </a:p>
          <a:p>
            <a:pPr indent="0" lvl="0" marL="0" marR="0" rtl="0" algn="l">
              <a:lnSpc>
                <a:spcPct val="100000"/>
              </a:lnSpc>
              <a:spcBef>
                <a:spcPts val="0"/>
              </a:spcBef>
              <a:spcAft>
                <a:spcPts val="0"/>
              </a:spcAft>
              <a:buNone/>
            </a:pPr>
            <a:r>
              <a:t/>
            </a:r>
            <a:endParaRPr/>
          </a:p>
          <a:p>
            <a:pPr indent="-228600" lvl="0" marL="457200" marR="0" rtl="0" algn="l">
              <a:lnSpc>
                <a:spcPct val="100000"/>
              </a:lnSpc>
              <a:spcBef>
                <a:spcPts val="0"/>
              </a:spcBef>
              <a:spcAft>
                <a:spcPts val="0"/>
              </a:spcAft>
              <a:buChar char="●"/>
            </a:pPr>
            <a:r>
              <a:rPr lang="en-US"/>
              <a:t>Es correctamente interpretado por todos los navegadores salvo por IE8 y anteriores. </a:t>
            </a:r>
          </a:p>
          <a:p>
            <a:pPr indent="-228600" lvl="0" marL="457200" marR="0" rtl="0" algn="l">
              <a:lnSpc>
                <a:spcPct val="100000"/>
              </a:lnSpc>
              <a:spcBef>
                <a:spcPts val="0"/>
              </a:spcBef>
              <a:spcAft>
                <a:spcPts val="0"/>
              </a:spcAft>
              <a:buChar char="●"/>
            </a:pPr>
            <a:r>
              <a:rPr lang="en-US"/>
              <a:t>Recordar que la coordenada 0,0 estará en la parte superior izquierda del elemento svg. </a:t>
            </a:r>
          </a:p>
          <a:p>
            <a:pPr indent="-228600" lvl="0" marL="457200" marR="0" rtl="0" algn="l">
              <a:lnSpc>
                <a:spcPct val="100000"/>
              </a:lnSpc>
              <a:spcBef>
                <a:spcPts val="0"/>
              </a:spcBef>
              <a:spcAft>
                <a:spcPts val="0"/>
              </a:spcAft>
              <a:buChar char="●"/>
            </a:pPr>
            <a:r>
              <a:rPr lang="en-US"/>
              <a:t>Por defecto, en svg se trabaja en píxeles.</a:t>
            </a:r>
          </a:p>
          <a:p>
            <a:pPr indent="-228600" lvl="0" marL="457200" marR="0" rtl="0" algn="l">
              <a:lnSpc>
                <a:spcPct val="100000"/>
              </a:lnSpc>
              <a:spcBef>
                <a:spcPts val="0"/>
              </a:spcBef>
              <a:spcAft>
                <a:spcPts val="0"/>
              </a:spcAft>
              <a:buChar char="●"/>
            </a:pPr>
            <a:r>
              <a:rPr lang="en-US">
                <a:solidFill>
                  <a:schemeClr val="dk1"/>
                </a:solidFill>
              </a:rPr>
              <a:t>Código para generar imágenes similar a HTML. </a:t>
            </a: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rPr lang="en-US" sz="1000">
                <a:solidFill>
                  <a:srgbClr val="333333"/>
                </a:solidFill>
                <a:latin typeface="Consolas"/>
                <a:ea typeface="Consolas"/>
                <a:cs typeface="Consolas"/>
                <a:sym typeface="Consolas"/>
              </a:rPr>
              <a:t>&lt;rect x="0" y="0" width="500" height="50"/&gt; // rectángulo de 500x50 en la coordenada 0,0</a:t>
            </a: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rPr lang="en-US" sz="1000">
                <a:solidFill>
                  <a:srgbClr val="333333"/>
                </a:solidFill>
                <a:latin typeface="Consolas"/>
                <a:ea typeface="Consolas"/>
                <a:cs typeface="Consolas"/>
                <a:sym typeface="Consolas"/>
              </a:rPr>
              <a:t>&lt;circle cx="250" cy="25" r="25"/&gt; // círculo de radio 25 con el radio en la coordenada 250,25</a:t>
            </a: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rPr lang="en-US" sz="1000">
                <a:solidFill>
                  <a:srgbClr val="333333"/>
                </a:solidFill>
                <a:latin typeface="Consolas"/>
                <a:ea typeface="Consolas"/>
                <a:cs typeface="Consolas"/>
                <a:sym typeface="Consolas"/>
              </a:rPr>
              <a:t>&lt;ellipse cx="250" cy="25" rx="100" ry="25"/&gt; // elipse con el centro en 250,25, radio x de 100 y radio y de 25</a:t>
            </a: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rPr lang="en-US" sz="1000">
                <a:solidFill>
                  <a:srgbClr val="333333"/>
                </a:solidFill>
                <a:latin typeface="Consolas"/>
                <a:ea typeface="Consolas"/>
                <a:cs typeface="Consolas"/>
                <a:sym typeface="Consolas"/>
              </a:rPr>
              <a:t>&lt;line x1="0" y1="0" x2="500" y2="50" stroke="black"/&gt; // línea con x1 en 0,0 y x2 en 500,50. Color negro.</a:t>
            </a: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69850" lvl="0" marL="0" marR="0" rtl="0" algn="l">
              <a:lnSpc>
                <a:spcPct val="100000"/>
              </a:lnSpc>
              <a:spcBef>
                <a:spcPts val="0"/>
              </a:spcBef>
              <a:spcAft>
                <a:spcPts val="0"/>
              </a:spcAft>
              <a:buClr>
                <a:srgbClr val="000000"/>
              </a:buClr>
              <a:buSzPct val="110000"/>
              <a:buFont typeface="Arial"/>
              <a:buNone/>
            </a:pPr>
            <a:r>
              <a:rPr lang="en-US" sz="1000">
                <a:solidFill>
                  <a:srgbClr val="333333"/>
                </a:solidFill>
                <a:latin typeface="Consolas"/>
                <a:ea typeface="Consolas"/>
                <a:cs typeface="Consolas"/>
                <a:sym typeface="Consolas"/>
              </a:rPr>
              <a:t>&lt;text x="250" y="25" fill=”gray”&gt;Easy-peasy&lt;/text&gt; // texto con sus posiciones absolutas y color gris</a:t>
            </a: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69850" lvl="0" marL="0" marR="0" rtl="0" algn="l">
              <a:lnSpc>
                <a:spcPct val="100000"/>
              </a:lnSpc>
              <a:spcBef>
                <a:spcPts val="0"/>
              </a:spcBef>
              <a:spcAft>
                <a:spcPts val="0"/>
              </a:spcAft>
              <a:buClr>
                <a:srgbClr val="000000"/>
              </a:buClr>
              <a:buSzPct val="110000"/>
              <a:buFont typeface="Arial"/>
              <a:buNone/>
            </a:pPr>
            <a:r>
              <a:rPr lang="en-US" sz="1000">
                <a:solidFill>
                  <a:srgbClr val="333333"/>
                </a:solidFill>
                <a:latin typeface="Consolas"/>
                <a:ea typeface="Consolas"/>
                <a:cs typeface="Consolas"/>
                <a:sym typeface="Consolas"/>
              </a:rPr>
              <a:t>&lt;path d="M150 0 L75 200 L225 200 Z" /&gt; // formas personalizadas </a:t>
            </a:r>
            <a:r>
              <a:rPr lang="en-US" sz="1000" u="sng">
                <a:solidFill>
                  <a:schemeClr val="hlink"/>
                </a:solidFill>
                <a:latin typeface="Consolas"/>
                <a:ea typeface="Consolas"/>
                <a:cs typeface="Consolas"/>
                <a:sym typeface="Consolas"/>
                <a:hlinkClick r:id="rId3"/>
              </a:rPr>
              <a:t>http://www.w3schools.com/svg/svg_path.asp</a:t>
            </a:r>
            <a:r>
              <a:rPr lang="en-US" sz="1000">
                <a:solidFill>
                  <a:srgbClr val="333333"/>
                </a:solidFill>
                <a:latin typeface="Consolas"/>
                <a:ea typeface="Consolas"/>
                <a:cs typeface="Consolas"/>
                <a:sym typeface="Consolas"/>
              </a:rPr>
              <a:t> </a:t>
            </a: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p:txBody>
      </p:sp>
      <p:sp>
        <p:nvSpPr>
          <p:cNvPr id="438" name="Shape 438"/>
          <p:cNvSpPr txBox="1"/>
          <p:nvPr/>
        </p:nvSpPr>
        <p:spPr>
          <a:xfrm>
            <a:off x="5068550" y="224500"/>
            <a:ext cx="3733200" cy="517800"/>
          </a:xfrm>
          <a:prstGeom prst="rect">
            <a:avLst/>
          </a:prstGeom>
          <a:noFill/>
          <a:ln>
            <a:noFill/>
          </a:ln>
        </p:spPr>
        <p:txBody>
          <a:bodyPr anchorCtr="0" anchor="t" bIns="91425" lIns="91425" rIns="91425" tIns="91425">
            <a:noAutofit/>
          </a:bodyPr>
          <a:lstStyle/>
          <a:p>
            <a:pPr lvl="0" rtl="0" algn="r">
              <a:spcBef>
                <a:spcPts val="0"/>
              </a:spcBef>
              <a:buNone/>
            </a:pPr>
            <a:r>
              <a:rPr lang="en-US"/>
              <a:t>Herramientas clave D3.js</a:t>
            </a:r>
          </a:p>
        </p:txBody>
      </p:sp>
      <p:sp>
        <p:nvSpPr>
          <p:cNvPr id="439" name="Shape 439"/>
          <p:cNvSpPr txBox="1"/>
          <p:nvPr/>
        </p:nvSpPr>
        <p:spPr>
          <a:xfrm>
            <a:off x="299750" y="5431900"/>
            <a:ext cx="8974499" cy="599399"/>
          </a:xfrm>
          <a:prstGeom prst="rect">
            <a:avLst/>
          </a:prstGeom>
          <a:noFill/>
          <a:ln>
            <a:noFill/>
          </a:ln>
        </p:spPr>
        <p:txBody>
          <a:bodyPr anchorCtr="0" anchor="ctr" bIns="91425" lIns="91425" rIns="91425" tIns="91425">
            <a:noAutofit/>
          </a:bodyPr>
          <a:lstStyle/>
          <a:p>
            <a:pPr lvl="0" rtl="0">
              <a:spcBef>
                <a:spcPts val="0"/>
              </a:spcBef>
              <a:buNone/>
            </a:pPr>
            <a:r>
              <a:rPr lang="en-US"/>
              <a:t>Un curso interesante de SVG…… </a:t>
            </a:r>
            <a:r>
              <a:rPr lang="en-US" u="sng">
                <a:solidFill>
                  <a:schemeClr val="hlink"/>
                </a:solidFill>
                <a:hlinkClick r:id="rId4"/>
              </a:rPr>
              <a:t>http://tutorials.jenkov.com/svg/index.html</a:t>
            </a:r>
            <a:r>
              <a:rPr lang="en-US"/>
              <a:t> </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 name="Shape 444"/>
        <p:cNvGrpSpPr/>
        <p:nvPr/>
      </p:nvGrpSpPr>
      <p:grpSpPr>
        <a:xfrm>
          <a:off x="0" y="0"/>
          <a:ext cx="0" cy="0"/>
          <a:chOff x="0" y="0"/>
          <a:chExt cx="0" cy="0"/>
        </a:xfrm>
      </p:grpSpPr>
      <p:sp>
        <p:nvSpPr>
          <p:cNvPr id="445" name="Shape 445"/>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446" name="Shape 446"/>
          <p:cNvSpPr txBox="1"/>
          <p:nvPr/>
        </p:nvSpPr>
        <p:spPr>
          <a:xfrm>
            <a:off x="299750" y="974450"/>
            <a:ext cx="8456700" cy="27225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None/>
            </a:pPr>
            <a:r>
              <a:rPr lang="en-US"/>
              <a:t>SVG</a:t>
            </a:r>
          </a:p>
          <a:p>
            <a:pPr indent="0" lvl="0" marL="0" marR="0" rtl="0" algn="l">
              <a:lnSpc>
                <a:spcPct val="100000"/>
              </a:lnSpc>
              <a:spcBef>
                <a:spcPts val="0"/>
              </a:spcBef>
              <a:spcAft>
                <a:spcPts val="0"/>
              </a:spcAft>
              <a:buNone/>
            </a:pPr>
            <a:r>
              <a:t/>
            </a:r>
            <a:endParaRPr/>
          </a:p>
          <a:p>
            <a:pPr indent="-228600" lvl="0" marL="457200" marR="0" rtl="0" algn="l">
              <a:lnSpc>
                <a:spcPct val="100000"/>
              </a:lnSpc>
              <a:spcBef>
                <a:spcPts val="0"/>
              </a:spcBef>
              <a:spcAft>
                <a:spcPts val="0"/>
              </a:spcAft>
              <a:buChar char="●"/>
            </a:pPr>
            <a:r>
              <a:rPr lang="en-US"/>
              <a:t>Los estilos se pueden dar desde una clase, inline o como atributo.</a:t>
            </a:r>
          </a:p>
          <a:p>
            <a:pPr indent="-228600" lvl="0" marL="457200" marR="0" rtl="0" algn="l">
              <a:lnSpc>
                <a:spcPct val="100000"/>
              </a:lnSpc>
              <a:spcBef>
                <a:spcPts val="0"/>
              </a:spcBef>
              <a:spcAft>
                <a:spcPts val="0"/>
              </a:spcAft>
              <a:buChar char="●"/>
            </a:pPr>
            <a:r>
              <a:rPr lang="en-US"/>
              <a:t>Hay estilos específicos para SVG</a:t>
            </a:r>
          </a:p>
          <a:p>
            <a:pPr indent="-228600" lvl="0" marL="457200" marR="0" rtl="0" algn="l">
              <a:lnSpc>
                <a:spcPct val="100000"/>
              </a:lnSpc>
              <a:spcBef>
                <a:spcPts val="0"/>
              </a:spcBef>
              <a:spcAft>
                <a:spcPts val="0"/>
              </a:spcAft>
              <a:buChar char="●"/>
            </a:pPr>
            <a:r>
              <a:rPr lang="en-US"/>
              <a:t>Opciones:</a:t>
            </a:r>
          </a:p>
          <a:p>
            <a:pPr indent="-228600" lvl="1" marL="914400" marR="0" rtl="0" algn="l">
              <a:lnSpc>
                <a:spcPct val="100000"/>
              </a:lnSpc>
              <a:spcBef>
                <a:spcPts val="0"/>
              </a:spcBef>
              <a:spcAft>
                <a:spcPts val="0"/>
              </a:spcAft>
              <a:buChar char="○"/>
            </a:pPr>
            <a:r>
              <a:rPr lang="en-US"/>
              <a:t>fill: color de relleno.</a:t>
            </a:r>
          </a:p>
          <a:p>
            <a:pPr indent="-228600" lvl="1" marL="914400" marR="0" rtl="0" algn="l">
              <a:lnSpc>
                <a:spcPct val="100000"/>
              </a:lnSpc>
              <a:spcBef>
                <a:spcPts val="0"/>
              </a:spcBef>
              <a:spcAft>
                <a:spcPts val="0"/>
              </a:spcAft>
              <a:buChar char="○"/>
            </a:pPr>
            <a:r>
              <a:rPr lang="en-US"/>
              <a:t>stroke: color de los bordes o de las líneas</a:t>
            </a:r>
          </a:p>
          <a:p>
            <a:pPr indent="-228600" lvl="1" marL="914400" marR="0" rtl="0" algn="l">
              <a:lnSpc>
                <a:spcPct val="100000"/>
              </a:lnSpc>
              <a:spcBef>
                <a:spcPts val="0"/>
              </a:spcBef>
              <a:spcAft>
                <a:spcPts val="0"/>
              </a:spcAft>
              <a:buChar char="○"/>
            </a:pPr>
            <a:r>
              <a:rPr lang="en-US"/>
              <a:t>stroke-width: tamaño de las líneas.</a:t>
            </a:r>
          </a:p>
          <a:p>
            <a:pPr indent="-228600" lvl="1" marL="914400" marR="0" rtl="0" algn="l">
              <a:lnSpc>
                <a:spcPct val="100000"/>
              </a:lnSpc>
              <a:spcBef>
                <a:spcPts val="0"/>
              </a:spcBef>
              <a:spcAft>
                <a:spcPts val="0"/>
              </a:spcAft>
              <a:buChar char="○"/>
            </a:pPr>
            <a:r>
              <a:rPr lang="en-US"/>
              <a:t>Para textos: font-family y font-size</a:t>
            </a: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p:txBody>
      </p:sp>
      <p:sp>
        <p:nvSpPr>
          <p:cNvPr id="447" name="Shape 447"/>
          <p:cNvSpPr txBox="1"/>
          <p:nvPr/>
        </p:nvSpPr>
        <p:spPr>
          <a:xfrm>
            <a:off x="299750" y="3351800"/>
            <a:ext cx="7103399" cy="929100"/>
          </a:xfrm>
          <a:prstGeom prst="rect">
            <a:avLst/>
          </a:prstGeom>
          <a:noFill/>
          <a:ln>
            <a:noFill/>
          </a:ln>
        </p:spPr>
        <p:txBody>
          <a:bodyPr anchorCtr="0" anchor="ctr" bIns="91425" lIns="91425" rIns="91425" tIns="91425">
            <a:noAutofit/>
          </a:bodyPr>
          <a:lstStyle/>
          <a:p>
            <a:pPr lvl="0" rtl="0">
              <a:lnSpc>
                <a:spcPct val="131250"/>
              </a:lnSpc>
              <a:spcBef>
                <a:spcPts val="0"/>
              </a:spcBef>
              <a:spcAft>
                <a:spcPts val="1200"/>
              </a:spcAft>
              <a:buNone/>
            </a:pPr>
            <a:r>
              <a:rPr lang="en-US" sz="1000">
                <a:solidFill>
                  <a:srgbClr val="000088"/>
                </a:solidFill>
                <a:highlight>
                  <a:srgbClr val="FFFFFF"/>
                </a:highlight>
                <a:latin typeface="Consolas"/>
                <a:ea typeface="Consolas"/>
                <a:cs typeface="Consolas"/>
                <a:sym typeface="Consolas"/>
              </a:rPr>
              <a:t>&lt;circle cx="25" cy="25" r="20" fill="purple" stroke="green" stroke-width="10" opacity="0.9"/&gt;</a:t>
            </a:r>
            <a:br>
              <a:rPr lang="en-US" sz="1000">
                <a:solidFill>
                  <a:srgbClr val="000088"/>
                </a:solidFill>
                <a:highlight>
                  <a:srgbClr val="FFFFFF"/>
                </a:highlight>
                <a:latin typeface="Consolas"/>
                <a:ea typeface="Consolas"/>
                <a:cs typeface="Consolas"/>
                <a:sym typeface="Consolas"/>
              </a:rPr>
            </a:br>
            <a:r>
              <a:rPr lang="en-US" sz="1000">
                <a:solidFill>
                  <a:srgbClr val="000088"/>
                </a:solidFill>
                <a:highlight>
                  <a:srgbClr val="FFFFFF"/>
                </a:highlight>
                <a:latin typeface="Consolas"/>
                <a:ea typeface="Consolas"/>
                <a:cs typeface="Consolas"/>
                <a:sym typeface="Consolas"/>
              </a:rPr>
              <a:t>&lt;circle cx="65" cy="25" r="20" fill="green" stroke="blue" stroke-width="10" opacity="0.5"/&gt;</a:t>
            </a:r>
            <a:br>
              <a:rPr lang="en-US" sz="1000">
                <a:solidFill>
                  <a:srgbClr val="000088"/>
                </a:solidFill>
                <a:highlight>
                  <a:srgbClr val="FFFFFF"/>
                </a:highlight>
                <a:latin typeface="Consolas"/>
                <a:ea typeface="Consolas"/>
                <a:cs typeface="Consolas"/>
                <a:sym typeface="Consolas"/>
              </a:rPr>
            </a:br>
            <a:r>
              <a:rPr lang="en-US" sz="1000">
                <a:solidFill>
                  <a:srgbClr val="000088"/>
                </a:solidFill>
                <a:highlight>
                  <a:srgbClr val="FFFFFF"/>
                </a:highlight>
                <a:latin typeface="Consolas"/>
                <a:ea typeface="Consolas"/>
                <a:cs typeface="Consolas"/>
                <a:sym typeface="Consolas"/>
              </a:rPr>
              <a:t>&lt;circle cx="105" cy="25" r="20" fill="yellow" stroke="red" stroke-width="10" opacity="0.1"/&gt;</a:t>
            </a:r>
          </a:p>
        </p:txBody>
      </p:sp>
      <p:pic>
        <p:nvPicPr>
          <p:cNvPr id="448" name="Shape 448"/>
          <p:cNvPicPr preferRelativeResize="0"/>
          <p:nvPr/>
        </p:nvPicPr>
        <p:blipFill>
          <a:blip r:embed="rId3">
            <a:alphaModFix/>
          </a:blip>
          <a:stretch>
            <a:fillRect/>
          </a:stretch>
        </p:blipFill>
        <p:spPr>
          <a:xfrm>
            <a:off x="2259775" y="4126475"/>
            <a:ext cx="3495600" cy="1487074"/>
          </a:xfrm>
          <a:prstGeom prst="rect">
            <a:avLst/>
          </a:prstGeom>
          <a:noFill/>
          <a:ln>
            <a:noFill/>
          </a:ln>
        </p:spPr>
      </p:pic>
      <p:sp>
        <p:nvSpPr>
          <p:cNvPr id="449" name="Shape 449"/>
          <p:cNvSpPr txBox="1"/>
          <p:nvPr/>
        </p:nvSpPr>
        <p:spPr>
          <a:xfrm>
            <a:off x="5068550" y="224500"/>
            <a:ext cx="3733200" cy="517800"/>
          </a:xfrm>
          <a:prstGeom prst="rect">
            <a:avLst/>
          </a:prstGeom>
          <a:noFill/>
          <a:ln>
            <a:noFill/>
          </a:ln>
        </p:spPr>
        <p:txBody>
          <a:bodyPr anchorCtr="0" anchor="t" bIns="91425" lIns="91425" rIns="91425" tIns="91425">
            <a:noAutofit/>
          </a:bodyPr>
          <a:lstStyle/>
          <a:p>
            <a:pPr lvl="0" rtl="0" algn="r">
              <a:spcBef>
                <a:spcPts val="0"/>
              </a:spcBef>
              <a:buNone/>
            </a:pPr>
            <a:r>
              <a:rPr lang="en-US"/>
              <a:t>Herramientas clave D3.js</a:t>
            </a: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4" name="Shape 454"/>
        <p:cNvGrpSpPr/>
        <p:nvPr/>
      </p:nvGrpSpPr>
      <p:grpSpPr>
        <a:xfrm>
          <a:off x="0" y="0"/>
          <a:ext cx="0" cy="0"/>
          <a:chOff x="0" y="0"/>
          <a:chExt cx="0" cy="0"/>
        </a:xfrm>
      </p:grpSpPr>
      <p:sp>
        <p:nvSpPr>
          <p:cNvPr id="455" name="Shape 455"/>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456" name="Shape 456"/>
          <p:cNvSpPr txBox="1"/>
          <p:nvPr/>
        </p:nvSpPr>
        <p:spPr>
          <a:xfrm>
            <a:off x="299750" y="974450"/>
            <a:ext cx="8456700" cy="45209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None/>
            </a:pPr>
            <a:r>
              <a:rPr lang="en-US"/>
              <a:t>SVG y D3</a:t>
            </a:r>
          </a:p>
          <a:p>
            <a:pPr indent="0" lvl="0" marL="0" marR="0" rtl="0" algn="l">
              <a:lnSpc>
                <a:spcPct val="100000"/>
              </a:lnSpc>
              <a:spcBef>
                <a:spcPts val="0"/>
              </a:spcBef>
              <a:spcAft>
                <a:spcPts val="0"/>
              </a:spcAft>
              <a:buNone/>
            </a:pPr>
            <a:r>
              <a:t/>
            </a:r>
            <a:endParaRPr/>
          </a:p>
          <a:p>
            <a:pPr lvl="0" marR="0" rtl="0" algn="l">
              <a:lnSpc>
                <a:spcPct val="100000"/>
              </a:lnSpc>
              <a:spcBef>
                <a:spcPts val="0"/>
              </a:spcBef>
              <a:spcAft>
                <a:spcPts val="0"/>
              </a:spcAft>
              <a:buNone/>
            </a:pPr>
            <a:r>
              <a:rPr i="1" lang="en-US"/>
              <a:t>Comenzamos a “pintar” con D3. Lo primero, el lienzo:</a:t>
            </a: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rtl="0">
              <a:lnSpc>
                <a:spcPct val="131250"/>
              </a:lnSpc>
              <a:spcBef>
                <a:spcPts val="0"/>
              </a:spcBef>
              <a:spcAft>
                <a:spcPts val="1200"/>
              </a:spcAft>
              <a:buNone/>
            </a:pPr>
            <a:r>
              <a:rPr lang="en-US" sz="1100">
                <a:solidFill>
                  <a:srgbClr val="000088"/>
                </a:solidFill>
                <a:highlight>
                  <a:srgbClr val="FFFFFF"/>
                </a:highlight>
                <a:latin typeface="Consolas"/>
                <a:ea typeface="Consolas"/>
                <a:cs typeface="Consolas"/>
                <a:sym typeface="Consolas"/>
              </a:rPr>
              <a:t>var svg = d3.select("body")</a:t>
            </a:r>
            <a:br>
              <a:rPr lang="en-US" sz="1100">
                <a:solidFill>
                  <a:srgbClr val="000088"/>
                </a:solidFill>
                <a:highlight>
                  <a:srgbClr val="FFFFFF"/>
                </a:highlight>
                <a:latin typeface="Consolas"/>
                <a:ea typeface="Consolas"/>
                <a:cs typeface="Consolas"/>
                <a:sym typeface="Consolas"/>
              </a:rPr>
            </a:br>
            <a:r>
              <a:rPr lang="en-US" sz="1100">
                <a:solidFill>
                  <a:srgbClr val="000088"/>
                </a:solidFill>
                <a:highlight>
                  <a:srgbClr val="FFFFFF"/>
                </a:highlight>
                <a:latin typeface="Consolas"/>
                <a:ea typeface="Consolas"/>
                <a:cs typeface="Consolas"/>
                <a:sym typeface="Consolas"/>
              </a:rPr>
              <a:t>    .append("svg")</a:t>
            </a:r>
            <a:br>
              <a:rPr lang="en-US" sz="1100">
                <a:solidFill>
                  <a:srgbClr val="000088"/>
                </a:solidFill>
                <a:highlight>
                  <a:srgbClr val="FFFFFF"/>
                </a:highlight>
                <a:latin typeface="Consolas"/>
                <a:ea typeface="Consolas"/>
                <a:cs typeface="Consolas"/>
                <a:sym typeface="Consolas"/>
              </a:rPr>
            </a:br>
            <a:r>
              <a:rPr lang="en-US" sz="1100">
                <a:solidFill>
                  <a:srgbClr val="000088"/>
                </a:solidFill>
                <a:highlight>
                  <a:srgbClr val="FFFFFF"/>
                </a:highlight>
                <a:latin typeface="Consolas"/>
                <a:ea typeface="Consolas"/>
                <a:cs typeface="Consolas"/>
                <a:sym typeface="Consolas"/>
              </a:rPr>
              <a:t>    .attr("width", 500)</a:t>
            </a:r>
            <a:br>
              <a:rPr lang="en-US" sz="1100">
                <a:solidFill>
                  <a:srgbClr val="000088"/>
                </a:solidFill>
                <a:highlight>
                  <a:srgbClr val="FFFFFF"/>
                </a:highlight>
                <a:latin typeface="Consolas"/>
                <a:ea typeface="Consolas"/>
                <a:cs typeface="Consolas"/>
                <a:sym typeface="Consolas"/>
              </a:rPr>
            </a:br>
            <a:r>
              <a:rPr lang="en-US" sz="1100">
                <a:solidFill>
                  <a:srgbClr val="000088"/>
                </a:solidFill>
                <a:highlight>
                  <a:srgbClr val="FFFFFF"/>
                </a:highlight>
                <a:latin typeface="Consolas"/>
                <a:ea typeface="Consolas"/>
                <a:cs typeface="Consolas"/>
                <a:sym typeface="Consolas"/>
              </a:rPr>
              <a:t>    .attr("height", 300)</a:t>
            </a:r>
            <a:br>
              <a:rPr lang="en-US" sz="1100">
                <a:solidFill>
                  <a:srgbClr val="000088"/>
                </a:solidFill>
                <a:highlight>
                  <a:srgbClr val="FFFFFF"/>
                </a:highlight>
                <a:latin typeface="Consolas"/>
                <a:ea typeface="Consolas"/>
                <a:cs typeface="Consolas"/>
                <a:sym typeface="Consolas"/>
              </a:rPr>
            </a:br>
            <a:r>
              <a:rPr lang="en-US" sz="1100">
                <a:solidFill>
                  <a:srgbClr val="000088"/>
                </a:solidFill>
                <a:highlight>
                  <a:srgbClr val="FFFFFF"/>
                </a:highlight>
                <a:latin typeface="Consolas"/>
                <a:ea typeface="Consolas"/>
                <a:cs typeface="Consolas"/>
                <a:sym typeface="Consolas"/>
              </a:rPr>
              <a:t>    .style("background", "gray");</a:t>
            </a:r>
          </a:p>
          <a:p>
            <a:pPr indent="0" lvl="0" marL="0" rtl="0">
              <a:lnSpc>
                <a:spcPct val="131250"/>
              </a:lnSpc>
              <a:spcBef>
                <a:spcPts val="0"/>
              </a:spcBef>
              <a:spcAft>
                <a:spcPts val="1200"/>
              </a:spcAft>
              <a:buNone/>
            </a:pPr>
            <a:r>
              <a:rPr i="1" lang="en-US">
                <a:solidFill>
                  <a:schemeClr val="dk1"/>
                </a:solidFill>
              </a:rPr>
              <a:t>Necesitamos unos datos….</a:t>
            </a:r>
          </a:p>
          <a:p>
            <a:pPr indent="0" lvl="0" marL="0" rtl="0">
              <a:lnSpc>
                <a:spcPct val="131250"/>
              </a:lnSpc>
              <a:spcBef>
                <a:spcPts val="0"/>
              </a:spcBef>
              <a:spcAft>
                <a:spcPts val="1200"/>
              </a:spcAft>
              <a:buNone/>
            </a:pPr>
            <a:r>
              <a:rPr lang="en-US" sz="1100">
                <a:solidFill>
                  <a:srgbClr val="000088"/>
                </a:solidFill>
                <a:highlight>
                  <a:srgbClr val="FFFFFF"/>
                </a:highlight>
                <a:latin typeface="Consolas"/>
                <a:ea typeface="Consolas"/>
                <a:cs typeface="Consolas"/>
                <a:sym typeface="Consolas"/>
              </a:rPr>
              <a:t>var dataset = [5, 10, 15, 20, 25];</a:t>
            </a:r>
          </a:p>
          <a:p>
            <a:pPr indent="0" lvl="0" marL="0" rtl="0">
              <a:lnSpc>
                <a:spcPct val="131250"/>
              </a:lnSpc>
              <a:spcBef>
                <a:spcPts val="0"/>
              </a:spcBef>
              <a:spcAft>
                <a:spcPts val="1200"/>
              </a:spcAft>
              <a:buNone/>
            </a:pPr>
            <a:r>
              <a:rPr i="1" lang="en-US">
                <a:solidFill>
                  <a:schemeClr val="dk1"/>
                </a:solidFill>
              </a:rPr>
              <a:t>Vamos a pintar círculos, por lo que quiero coger todos los que haya en el gráfico (por si estoy repintando) y añadir los restantes hasta llegar a los 5 que hay en nuestro dataset.</a:t>
            </a:r>
          </a:p>
          <a:p>
            <a:pPr indent="0" lvl="0" marL="0" rtl="0">
              <a:lnSpc>
                <a:spcPct val="131250"/>
              </a:lnSpc>
              <a:spcBef>
                <a:spcPts val="0"/>
              </a:spcBef>
              <a:spcAft>
                <a:spcPts val="1200"/>
              </a:spcAft>
              <a:buNone/>
            </a:pPr>
            <a:r>
              <a:rPr lang="en-US" sz="1100">
                <a:solidFill>
                  <a:srgbClr val="000088"/>
                </a:solidFill>
                <a:highlight>
                  <a:srgbClr val="FFFFFF"/>
                </a:highlight>
                <a:latin typeface="Consolas"/>
                <a:ea typeface="Consolas"/>
                <a:cs typeface="Consolas"/>
                <a:sym typeface="Consolas"/>
              </a:rPr>
              <a:t>var circles = svg.selectAll("circle")</a:t>
            </a:r>
            <a:br>
              <a:rPr lang="en-US" sz="1100">
                <a:solidFill>
                  <a:srgbClr val="000088"/>
                </a:solidFill>
                <a:highlight>
                  <a:srgbClr val="FFFFFF"/>
                </a:highlight>
                <a:latin typeface="Consolas"/>
                <a:ea typeface="Consolas"/>
                <a:cs typeface="Consolas"/>
                <a:sym typeface="Consolas"/>
              </a:rPr>
            </a:br>
            <a:r>
              <a:rPr lang="en-US" sz="1100">
                <a:solidFill>
                  <a:srgbClr val="000088"/>
                </a:solidFill>
                <a:highlight>
                  <a:srgbClr val="FFFFFF"/>
                </a:highlight>
                <a:latin typeface="Consolas"/>
                <a:ea typeface="Consolas"/>
                <a:cs typeface="Consolas"/>
                <a:sym typeface="Consolas"/>
              </a:rPr>
              <a:t>    .data(dataset) // parsea y recorre datos</a:t>
            </a:r>
            <a:br>
              <a:rPr lang="en-US" sz="1100">
                <a:solidFill>
                  <a:srgbClr val="000088"/>
                </a:solidFill>
                <a:highlight>
                  <a:srgbClr val="FFFFFF"/>
                </a:highlight>
                <a:latin typeface="Consolas"/>
                <a:ea typeface="Consolas"/>
                <a:cs typeface="Consolas"/>
                <a:sym typeface="Consolas"/>
              </a:rPr>
            </a:br>
            <a:r>
              <a:rPr lang="en-US" sz="1100">
                <a:solidFill>
                  <a:srgbClr val="000088"/>
                </a:solidFill>
                <a:highlight>
                  <a:srgbClr val="FFFFFF"/>
                </a:highlight>
                <a:latin typeface="Consolas"/>
                <a:ea typeface="Consolas"/>
                <a:cs typeface="Consolas"/>
                <a:sym typeface="Consolas"/>
              </a:rPr>
              <a:t>    .enter()</a:t>
            </a:r>
            <a:br>
              <a:rPr lang="en-US" sz="1100">
                <a:solidFill>
                  <a:srgbClr val="000088"/>
                </a:solidFill>
                <a:highlight>
                  <a:srgbClr val="FFFFFF"/>
                </a:highlight>
                <a:latin typeface="Consolas"/>
                <a:ea typeface="Consolas"/>
                <a:cs typeface="Consolas"/>
                <a:sym typeface="Consolas"/>
              </a:rPr>
            </a:br>
            <a:r>
              <a:rPr lang="en-US" sz="1100">
                <a:solidFill>
                  <a:srgbClr val="000088"/>
                </a:solidFill>
                <a:highlight>
                  <a:srgbClr val="FFFFFF"/>
                </a:highlight>
                <a:latin typeface="Consolas"/>
                <a:ea typeface="Consolas"/>
                <a:cs typeface="Consolas"/>
                <a:sym typeface="Consolas"/>
              </a:rPr>
              <a:t>    .append("circle");</a:t>
            </a:r>
          </a:p>
          <a:p>
            <a:pPr indent="-69850" lvl="0" marL="0" rtl="0">
              <a:lnSpc>
                <a:spcPct val="131250"/>
              </a:lnSpc>
              <a:spcBef>
                <a:spcPts val="0"/>
              </a:spcBef>
              <a:spcAft>
                <a:spcPts val="1200"/>
              </a:spcAft>
              <a:buClr>
                <a:schemeClr val="dk1"/>
              </a:buClr>
              <a:buFont typeface="Arial"/>
              <a:buNone/>
            </a:pPr>
            <a:r>
              <a:t/>
            </a:r>
            <a:endParaRPr i="1">
              <a:solidFill>
                <a:schemeClr val="dk1"/>
              </a:solidFill>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1" name="Shape 461"/>
        <p:cNvGrpSpPr/>
        <p:nvPr/>
      </p:nvGrpSpPr>
      <p:grpSpPr>
        <a:xfrm>
          <a:off x="0" y="0"/>
          <a:ext cx="0" cy="0"/>
          <a:chOff x="0" y="0"/>
          <a:chExt cx="0" cy="0"/>
        </a:xfrm>
      </p:grpSpPr>
      <p:sp>
        <p:nvSpPr>
          <p:cNvPr id="462" name="Shape 462"/>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463" name="Shape 463"/>
          <p:cNvSpPr txBox="1"/>
          <p:nvPr/>
        </p:nvSpPr>
        <p:spPr>
          <a:xfrm>
            <a:off x="299750" y="974450"/>
            <a:ext cx="8456700" cy="45209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None/>
            </a:pPr>
            <a:r>
              <a:rPr lang="en-US"/>
              <a:t>SVG y D3</a:t>
            </a:r>
          </a:p>
          <a:p>
            <a:pPr indent="0" lvl="0" marL="0" marR="0" rtl="0" algn="l">
              <a:lnSpc>
                <a:spcPct val="100000"/>
              </a:lnSpc>
              <a:spcBef>
                <a:spcPts val="0"/>
              </a:spcBef>
              <a:spcAft>
                <a:spcPts val="0"/>
              </a:spcAft>
              <a:buNone/>
            </a:pPr>
            <a:r>
              <a:t/>
            </a:r>
            <a:endParaRPr/>
          </a:p>
          <a:p>
            <a:pPr lvl="0" marR="0" rtl="0" algn="l">
              <a:lnSpc>
                <a:spcPct val="100000"/>
              </a:lnSpc>
              <a:spcBef>
                <a:spcPts val="0"/>
              </a:spcBef>
              <a:spcAft>
                <a:spcPts val="0"/>
              </a:spcAft>
              <a:buNone/>
            </a:pPr>
            <a:r>
              <a:rPr i="1" lang="en-US"/>
              <a:t>Ya tenemos círculos, pero no hacen nada....</a:t>
            </a: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rtl="0">
              <a:lnSpc>
                <a:spcPct val="131250"/>
              </a:lnSpc>
              <a:spcBef>
                <a:spcPts val="0"/>
              </a:spcBef>
              <a:spcAft>
                <a:spcPts val="1200"/>
              </a:spcAft>
              <a:buNone/>
            </a:pPr>
            <a:r>
              <a:rPr lang="en-US" sz="1100">
                <a:solidFill>
                  <a:srgbClr val="000088"/>
                </a:solidFill>
                <a:highlight>
                  <a:srgbClr val="FFFFFF"/>
                </a:highlight>
                <a:latin typeface="Consolas"/>
                <a:ea typeface="Consolas"/>
                <a:cs typeface="Consolas"/>
                <a:sym typeface="Consolas"/>
              </a:rPr>
              <a:t>circles</a:t>
            </a:r>
            <a:br>
              <a:rPr lang="en-US" sz="1100">
                <a:solidFill>
                  <a:srgbClr val="000088"/>
                </a:solidFill>
                <a:highlight>
                  <a:srgbClr val="FFFFFF"/>
                </a:highlight>
                <a:latin typeface="Consolas"/>
                <a:ea typeface="Consolas"/>
                <a:cs typeface="Consolas"/>
                <a:sym typeface="Consolas"/>
              </a:rPr>
            </a:br>
            <a:r>
              <a:rPr lang="en-US" sz="1100">
                <a:solidFill>
                  <a:srgbClr val="000088"/>
                </a:solidFill>
                <a:highlight>
                  <a:srgbClr val="FFFFFF"/>
                </a:highlight>
                <a:latin typeface="Consolas"/>
                <a:ea typeface="Consolas"/>
                <a:cs typeface="Consolas"/>
                <a:sym typeface="Consolas"/>
              </a:rPr>
              <a:t>    .style("fill",function(d){</a:t>
            </a:r>
            <a:br>
              <a:rPr lang="en-US" sz="1100">
                <a:solidFill>
                  <a:srgbClr val="000088"/>
                </a:solidFill>
                <a:highlight>
                  <a:srgbClr val="FFFFFF"/>
                </a:highlight>
                <a:latin typeface="Consolas"/>
                <a:ea typeface="Consolas"/>
                <a:cs typeface="Consolas"/>
                <a:sym typeface="Consolas"/>
              </a:rPr>
            </a:br>
            <a:r>
              <a:rPr lang="en-US" sz="1100">
                <a:solidFill>
                  <a:srgbClr val="000088"/>
                </a:solidFill>
                <a:highlight>
                  <a:srgbClr val="FFFFFF"/>
                </a:highlight>
                <a:latin typeface="Consolas"/>
                <a:ea typeface="Consolas"/>
                <a:cs typeface="Consolas"/>
                <a:sym typeface="Consolas"/>
              </a:rPr>
              <a:t>        return "rgba(132, 0, 0, " + (d/25) + ")";</a:t>
            </a:r>
            <a:br>
              <a:rPr lang="en-US" sz="1100">
                <a:solidFill>
                  <a:srgbClr val="000088"/>
                </a:solidFill>
                <a:highlight>
                  <a:srgbClr val="FFFFFF"/>
                </a:highlight>
                <a:latin typeface="Consolas"/>
                <a:ea typeface="Consolas"/>
                <a:cs typeface="Consolas"/>
                <a:sym typeface="Consolas"/>
              </a:rPr>
            </a:br>
            <a:r>
              <a:rPr lang="en-US" sz="1100">
                <a:solidFill>
                  <a:srgbClr val="000088"/>
                </a:solidFill>
                <a:highlight>
                  <a:srgbClr val="FFFFFF"/>
                </a:highlight>
                <a:latin typeface="Consolas"/>
                <a:ea typeface="Consolas"/>
                <a:cs typeface="Consolas"/>
                <a:sym typeface="Consolas"/>
              </a:rPr>
              <a:t>    })</a:t>
            </a:r>
            <a:br>
              <a:rPr lang="en-US" sz="1100">
                <a:solidFill>
                  <a:srgbClr val="000088"/>
                </a:solidFill>
                <a:highlight>
                  <a:srgbClr val="FFFFFF"/>
                </a:highlight>
                <a:latin typeface="Consolas"/>
                <a:ea typeface="Consolas"/>
                <a:cs typeface="Consolas"/>
                <a:sym typeface="Consolas"/>
              </a:rPr>
            </a:br>
            <a:r>
              <a:rPr lang="en-US" sz="1100">
                <a:solidFill>
                  <a:srgbClr val="000088"/>
                </a:solidFill>
                <a:highlight>
                  <a:srgbClr val="FFFFFF"/>
                </a:highlight>
                <a:latin typeface="Consolas"/>
                <a:ea typeface="Consolas"/>
                <a:cs typeface="Consolas"/>
                <a:sym typeface="Consolas"/>
              </a:rPr>
              <a:t>    .attr("cx", function (r, i) {</a:t>
            </a:r>
            <a:br>
              <a:rPr lang="en-US" sz="1100">
                <a:solidFill>
                  <a:srgbClr val="000088"/>
                </a:solidFill>
                <a:highlight>
                  <a:srgbClr val="FFFFFF"/>
                </a:highlight>
                <a:latin typeface="Consolas"/>
                <a:ea typeface="Consolas"/>
                <a:cs typeface="Consolas"/>
                <a:sym typeface="Consolas"/>
              </a:rPr>
            </a:br>
            <a:r>
              <a:rPr lang="en-US" sz="1100">
                <a:solidFill>
                  <a:srgbClr val="000088"/>
                </a:solidFill>
                <a:highlight>
                  <a:srgbClr val="FFFFFF"/>
                </a:highlight>
                <a:latin typeface="Consolas"/>
                <a:ea typeface="Consolas"/>
                <a:cs typeface="Consolas"/>
                <a:sym typeface="Consolas"/>
              </a:rPr>
              <a:t>        if (i === 0) posx = 0;</a:t>
            </a:r>
            <a:br>
              <a:rPr lang="en-US" sz="1100">
                <a:solidFill>
                  <a:srgbClr val="000088"/>
                </a:solidFill>
                <a:highlight>
                  <a:srgbClr val="FFFFFF"/>
                </a:highlight>
                <a:latin typeface="Consolas"/>
                <a:ea typeface="Consolas"/>
                <a:cs typeface="Consolas"/>
                <a:sym typeface="Consolas"/>
              </a:rPr>
            </a:br>
            <a:r>
              <a:rPr lang="en-US" sz="1100">
                <a:solidFill>
                  <a:srgbClr val="000088"/>
                </a:solidFill>
                <a:highlight>
                  <a:srgbClr val="FFFFFF"/>
                </a:highlight>
                <a:latin typeface="Consolas"/>
                <a:ea typeface="Consolas"/>
                <a:cs typeface="Consolas"/>
                <a:sym typeface="Consolas"/>
              </a:rPr>
              <a:t>        var margen = 10;</a:t>
            </a:r>
            <a:br>
              <a:rPr lang="en-US" sz="1100">
                <a:solidFill>
                  <a:srgbClr val="000088"/>
                </a:solidFill>
                <a:highlight>
                  <a:srgbClr val="FFFFFF"/>
                </a:highlight>
                <a:latin typeface="Consolas"/>
                <a:ea typeface="Consolas"/>
                <a:cs typeface="Consolas"/>
                <a:sym typeface="Consolas"/>
              </a:rPr>
            </a:br>
            <a:r>
              <a:rPr lang="en-US" sz="1100">
                <a:solidFill>
                  <a:srgbClr val="000088"/>
                </a:solidFill>
                <a:highlight>
                  <a:srgbClr val="FFFFFF"/>
                </a:highlight>
                <a:latin typeface="Consolas"/>
                <a:ea typeface="Consolas"/>
                <a:cs typeface="Consolas"/>
                <a:sym typeface="Consolas"/>
              </a:rPr>
              <a:t>        // la posición central del círculo será lo anterior + el radio</a:t>
            </a:r>
            <a:br>
              <a:rPr lang="en-US" sz="1100">
                <a:solidFill>
                  <a:srgbClr val="000088"/>
                </a:solidFill>
                <a:highlight>
                  <a:srgbClr val="FFFFFF"/>
                </a:highlight>
                <a:latin typeface="Consolas"/>
                <a:ea typeface="Consolas"/>
                <a:cs typeface="Consolas"/>
                <a:sym typeface="Consolas"/>
              </a:rPr>
            </a:br>
            <a:r>
              <a:rPr lang="en-US" sz="1100">
                <a:solidFill>
                  <a:srgbClr val="000088"/>
                </a:solidFill>
                <a:highlight>
                  <a:srgbClr val="FFFFFF"/>
                </a:highlight>
                <a:latin typeface="Consolas"/>
                <a:ea typeface="Consolas"/>
                <a:cs typeface="Consolas"/>
                <a:sym typeface="Consolas"/>
              </a:rPr>
              <a:t>        var p = posx + r;</a:t>
            </a:r>
            <a:br>
              <a:rPr lang="en-US" sz="1100">
                <a:solidFill>
                  <a:srgbClr val="000088"/>
                </a:solidFill>
                <a:highlight>
                  <a:srgbClr val="FFFFFF"/>
                </a:highlight>
                <a:latin typeface="Consolas"/>
                <a:ea typeface="Consolas"/>
                <a:cs typeface="Consolas"/>
                <a:sym typeface="Consolas"/>
              </a:rPr>
            </a:br>
            <a:r>
              <a:rPr lang="en-US" sz="1100">
                <a:solidFill>
                  <a:srgbClr val="000088"/>
                </a:solidFill>
                <a:highlight>
                  <a:srgbClr val="FFFFFF"/>
                </a:highlight>
                <a:latin typeface="Consolas"/>
                <a:ea typeface="Consolas"/>
                <a:cs typeface="Consolas"/>
                <a:sym typeface="Consolas"/>
              </a:rPr>
              <a:t>        // la nueva posición anterior p + la otra mitad del círculo + un margen</a:t>
            </a:r>
            <a:br>
              <a:rPr lang="en-US" sz="1100">
                <a:solidFill>
                  <a:srgbClr val="000088"/>
                </a:solidFill>
                <a:highlight>
                  <a:srgbClr val="FFFFFF"/>
                </a:highlight>
                <a:latin typeface="Consolas"/>
                <a:ea typeface="Consolas"/>
                <a:cs typeface="Consolas"/>
                <a:sym typeface="Consolas"/>
              </a:rPr>
            </a:br>
            <a:r>
              <a:rPr lang="en-US" sz="1100">
                <a:solidFill>
                  <a:srgbClr val="000088"/>
                </a:solidFill>
                <a:highlight>
                  <a:srgbClr val="FFFFFF"/>
                </a:highlight>
                <a:latin typeface="Consolas"/>
                <a:ea typeface="Consolas"/>
                <a:cs typeface="Consolas"/>
                <a:sym typeface="Consolas"/>
              </a:rPr>
              <a:t>        posx = (p + r + margen);</a:t>
            </a:r>
            <a:br>
              <a:rPr lang="en-US" sz="1100">
                <a:solidFill>
                  <a:srgbClr val="000088"/>
                </a:solidFill>
                <a:highlight>
                  <a:srgbClr val="FFFFFF"/>
                </a:highlight>
                <a:latin typeface="Consolas"/>
                <a:ea typeface="Consolas"/>
                <a:cs typeface="Consolas"/>
                <a:sym typeface="Consolas"/>
              </a:rPr>
            </a:br>
            <a:r>
              <a:rPr lang="en-US" sz="1100">
                <a:solidFill>
                  <a:srgbClr val="000088"/>
                </a:solidFill>
                <a:highlight>
                  <a:srgbClr val="FFFFFF"/>
                </a:highlight>
                <a:latin typeface="Consolas"/>
                <a:ea typeface="Consolas"/>
                <a:cs typeface="Consolas"/>
                <a:sym typeface="Consolas"/>
              </a:rPr>
              <a:t>        return p;</a:t>
            </a:r>
            <a:br>
              <a:rPr lang="en-US" sz="1100">
                <a:solidFill>
                  <a:srgbClr val="000088"/>
                </a:solidFill>
                <a:highlight>
                  <a:srgbClr val="FFFFFF"/>
                </a:highlight>
                <a:latin typeface="Consolas"/>
                <a:ea typeface="Consolas"/>
                <a:cs typeface="Consolas"/>
                <a:sym typeface="Consolas"/>
              </a:rPr>
            </a:br>
            <a:r>
              <a:rPr lang="en-US" sz="1100">
                <a:solidFill>
                  <a:srgbClr val="000088"/>
                </a:solidFill>
                <a:highlight>
                  <a:srgbClr val="FFFFFF"/>
                </a:highlight>
                <a:latin typeface="Consolas"/>
                <a:ea typeface="Consolas"/>
                <a:cs typeface="Consolas"/>
                <a:sym typeface="Consolas"/>
              </a:rPr>
              <a:t>    })</a:t>
            </a:r>
            <a:br>
              <a:rPr lang="en-US" sz="1100">
                <a:solidFill>
                  <a:srgbClr val="000088"/>
                </a:solidFill>
                <a:highlight>
                  <a:srgbClr val="FFFFFF"/>
                </a:highlight>
                <a:latin typeface="Consolas"/>
                <a:ea typeface="Consolas"/>
                <a:cs typeface="Consolas"/>
                <a:sym typeface="Consolas"/>
              </a:rPr>
            </a:br>
            <a:r>
              <a:rPr lang="en-US" sz="1100">
                <a:solidFill>
                  <a:srgbClr val="000088"/>
                </a:solidFill>
                <a:highlight>
                  <a:srgbClr val="FFFFFF"/>
                </a:highlight>
                <a:latin typeface="Consolas"/>
                <a:ea typeface="Consolas"/>
                <a:cs typeface="Consolas"/>
                <a:sym typeface="Consolas"/>
              </a:rPr>
              <a:t>    .attr("cy", 150)</a:t>
            </a:r>
            <a:br>
              <a:rPr lang="en-US" sz="1100">
                <a:solidFill>
                  <a:srgbClr val="000088"/>
                </a:solidFill>
                <a:highlight>
                  <a:srgbClr val="FFFFFF"/>
                </a:highlight>
                <a:latin typeface="Consolas"/>
                <a:ea typeface="Consolas"/>
                <a:cs typeface="Consolas"/>
                <a:sym typeface="Consolas"/>
              </a:rPr>
            </a:br>
            <a:r>
              <a:rPr lang="en-US" sz="1100">
                <a:solidFill>
                  <a:srgbClr val="000088"/>
                </a:solidFill>
                <a:highlight>
                  <a:srgbClr val="FFFFFF"/>
                </a:highlight>
                <a:latin typeface="Consolas"/>
                <a:ea typeface="Consolas"/>
                <a:cs typeface="Consolas"/>
                <a:sym typeface="Consolas"/>
              </a:rPr>
              <a:t>    .attr("r", function (r) {</a:t>
            </a:r>
            <a:br>
              <a:rPr lang="en-US" sz="1100">
                <a:solidFill>
                  <a:srgbClr val="000088"/>
                </a:solidFill>
                <a:highlight>
                  <a:srgbClr val="FFFFFF"/>
                </a:highlight>
                <a:latin typeface="Consolas"/>
                <a:ea typeface="Consolas"/>
                <a:cs typeface="Consolas"/>
                <a:sym typeface="Consolas"/>
              </a:rPr>
            </a:br>
            <a:r>
              <a:rPr lang="en-US" sz="1100">
                <a:solidFill>
                  <a:srgbClr val="000088"/>
                </a:solidFill>
                <a:highlight>
                  <a:srgbClr val="FFFFFF"/>
                </a:highlight>
                <a:latin typeface="Consolas"/>
                <a:ea typeface="Consolas"/>
                <a:cs typeface="Consolas"/>
                <a:sym typeface="Consolas"/>
              </a:rPr>
              <a:t>        return r;</a:t>
            </a:r>
            <a:br>
              <a:rPr lang="en-US" sz="1100">
                <a:solidFill>
                  <a:srgbClr val="000088"/>
                </a:solidFill>
                <a:highlight>
                  <a:srgbClr val="FFFFFF"/>
                </a:highlight>
                <a:latin typeface="Consolas"/>
                <a:ea typeface="Consolas"/>
                <a:cs typeface="Consolas"/>
                <a:sym typeface="Consolas"/>
              </a:rPr>
            </a:br>
            <a:r>
              <a:rPr lang="en-US" sz="1100">
                <a:solidFill>
                  <a:srgbClr val="000088"/>
                </a:solidFill>
                <a:highlight>
                  <a:srgbClr val="FFFFFF"/>
                </a:highlight>
                <a:latin typeface="Consolas"/>
                <a:ea typeface="Consolas"/>
                <a:cs typeface="Consolas"/>
                <a:sym typeface="Consolas"/>
              </a:rPr>
              <a:t>    });</a:t>
            </a:r>
          </a:p>
          <a:p>
            <a:pPr indent="0" lvl="0" marL="0" rtl="0">
              <a:lnSpc>
                <a:spcPct val="131250"/>
              </a:lnSpc>
              <a:spcBef>
                <a:spcPts val="0"/>
              </a:spcBef>
              <a:spcAft>
                <a:spcPts val="1200"/>
              </a:spcAft>
              <a:buNone/>
            </a:pPr>
            <a:r>
              <a:t/>
            </a:r>
            <a:endParaRPr sz="1100">
              <a:solidFill>
                <a:srgbClr val="000088"/>
              </a:solidFill>
              <a:highlight>
                <a:srgbClr val="FFFFFF"/>
              </a:highlight>
              <a:latin typeface="Consolas"/>
              <a:ea typeface="Consolas"/>
              <a:cs typeface="Consolas"/>
              <a:sym typeface="Consolas"/>
            </a:endParaRPr>
          </a:p>
          <a:p>
            <a:pPr indent="0" lvl="0" marL="0" rtl="0">
              <a:lnSpc>
                <a:spcPct val="131250"/>
              </a:lnSpc>
              <a:spcBef>
                <a:spcPts val="0"/>
              </a:spcBef>
              <a:spcAft>
                <a:spcPts val="1200"/>
              </a:spcAft>
              <a:buNone/>
            </a:pPr>
            <a:r>
              <a:t/>
            </a:r>
            <a:endParaRPr i="1">
              <a:solidFill>
                <a:schemeClr val="dk1"/>
              </a:solidFill>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p:txBody>
      </p:sp>
      <p:sp>
        <p:nvSpPr>
          <p:cNvPr id="464" name="Shape 464"/>
          <p:cNvSpPr txBox="1"/>
          <p:nvPr/>
        </p:nvSpPr>
        <p:spPr>
          <a:xfrm>
            <a:off x="5386550" y="5495450"/>
            <a:ext cx="3369899" cy="481500"/>
          </a:xfrm>
          <a:prstGeom prst="rect">
            <a:avLst/>
          </a:prstGeom>
          <a:noFill/>
          <a:ln>
            <a:noFill/>
          </a:ln>
        </p:spPr>
        <p:txBody>
          <a:bodyPr anchorCtr="0" anchor="ctr" bIns="91425" lIns="91425" rIns="91425" tIns="91425">
            <a:noAutofit/>
          </a:bodyPr>
          <a:lstStyle/>
          <a:p>
            <a:pPr lvl="0" rtl="0">
              <a:spcBef>
                <a:spcPts val="0"/>
              </a:spcBef>
              <a:buNone/>
            </a:pPr>
            <a:r>
              <a:rPr lang="en-US" u="sng">
                <a:solidFill>
                  <a:schemeClr val="hlink"/>
                </a:solidFill>
                <a:hlinkClick r:id="rId3"/>
              </a:rPr>
              <a:t>https://jsfiddle.net/ddgcarbayo/9v3tc5y4/</a:t>
            </a:r>
            <a:r>
              <a:rPr lang="en-US"/>
              <a:t> </a:t>
            </a:r>
          </a:p>
          <a:p>
            <a:pPr lvl="0" rtl="0" algn="r">
              <a:spcBef>
                <a:spcPts val="0"/>
              </a:spcBef>
              <a:buNone/>
            </a:pPr>
            <a:r>
              <a:rPr lang="en-US"/>
              <a:t>demo4</a:t>
            </a:r>
          </a:p>
        </p:txBody>
      </p:sp>
      <p:pic>
        <p:nvPicPr>
          <p:cNvPr id="465" name="Shape 465"/>
          <p:cNvPicPr preferRelativeResize="0"/>
          <p:nvPr/>
        </p:nvPicPr>
        <p:blipFill>
          <a:blip r:embed="rId4">
            <a:alphaModFix/>
          </a:blip>
          <a:stretch>
            <a:fillRect/>
          </a:stretch>
        </p:blipFill>
        <p:spPr>
          <a:xfrm>
            <a:off x="5743762" y="1578500"/>
            <a:ext cx="2655474" cy="1591625"/>
          </a:xfrm>
          <a:prstGeom prst="rect">
            <a:avLst/>
          </a:prstGeom>
          <a:noFill/>
          <a:ln>
            <a:noFill/>
          </a:ln>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0" name="Shape 470"/>
        <p:cNvGrpSpPr/>
        <p:nvPr/>
      </p:nvGrpSpPr>
      <p:grpSpPr>
        <a:xfrm>
          <a:off x="0" y="0"/>
          <a:ext cx="0" cy="0"/>
          <a:chOff x="0" y="0"/>
          <a:chExt cx="0" cy="0"/>
        </a:xfrm>
      </p:grpSpPr>
      <p:sp>
        <p:nvSpPr>
          <p:cNvPr id="471" name="Shape 471"/>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472" name="Shape 472"/>
          <p:cNvSpPr txBox="1"/>
          <p:nvPr/>
        </p:nvSpPr>
        <p:spPr>
          <a:xfrm>
            <a:off x="299750" y="974450"/>
            <a:ext cx="8456700" cy="45209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None/>
            </a:pPr>
            <a:r>
              <a:rPr lang="en-US"/>
              <a:t>SVG y D3</a:t>
            </a:r>
          </a:p>
          <a:p>
            <a:pPr indent="0" lvl="0" marL="0" marR="0" rtl="0" algn="l">
              <a:lnSpc>
                <a:spcPct val="100000"/>
              </a:lnSpc>
              <a:spcBef>
                <a:spcPts val="0"/>
              </a:spcBef>
              <a:spcAft>
                <a:spcPts val="0"/>
              </a:spcAft>
              <a:buNone/>
            </a:pPr>
            <a:r>
              <a:t/>
            </a:r>
            <a:endParaRPr/>
          </a:p>
          <a:p>
            <a:pPr lvl="0" marR="0" rtl="0" algn="l">
              <a:lnSpc>
                <a:spcPct val="100000"/>
              </a:lnSpc>
              <a:spcBef>
                <a:spcPts val="0"/>
              </a:spcBef>
              <a:spcAft>
                <a:spcPts val="0"/>
              </a:spcAft>
              <a:buNone/>
            </a:pPr>
            <a:r>
              <a:rPr i="1" lang="en-US"/>
              <a:t>Que cosa tan fea….</a:t>
            </a: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69850" lvl="0" marL="0" rtl="0">
              <a:lnSpc>
                <a:spcPct val="131250"/>
              </a:lnSpc>
              <a:spcBef>
                <a:spcPts val="0"/>
              </a:spcBef>
              <a:spcAft>
                <a:spcPts val="1200"/>
              </a:spcAft>
              <a:buClr>
                <a:schemeClr val="dk1"/>
              </a:buClr>
              <a:buSzPct val="100000"/>
              <a:buFont typeface="Arial"/>
              <a:buNone/>
            </a:pPr>
            <a:r>
              <a:rPr lang="en-US" sz="1100">
                <a:solidFill>
                  <a:srgbClr val="000088"/>
                </a:solidFill>
                <a:highlight>
                  <a:srgbClr val="FFFFFF"/>
                </a:highlight>
                <a:latin typeface="Consolas"/>
                <a:ea typeface="Consolas"/>
                <a:cs typeface="Consolas"/>
                <a:sym typeface="Consolas"/>
              </a:rPr>
              <a:t>circles</a:t>
            </a:r>
            <a:br>
              <a:rPr lang="en-US" sz="1100">
                <a:solidFill>
                  <a:srgbClr val="000088"/>
                </a:solidFill>
                <a:highlight>
                  <a:srgbClr val="FFFFFF"/>
                </a:highlight>
                <a:latin typeface="Consolas"/>
                <a:ea typeface="Consolas"/>
                <a:cs typeface="Consolas"/>
                <a:sym typeface="Consolas"/>
              </a:rPr>
            </a:br>
            <a:r>
              <a:rPr lang="en-US" sz="1100">
                <a:solidFill>
                  <a:srgbClr val="000088"/>
                </a:solidFill>
                <a:highlight>
                  <a:srgbClr val="FFFFFF"/>
                </a:highlight>
                <a:latin typeface="Consolas"/>
                <a:ea typeface="Consolas"/>
                <a:cs typeface="Consolas"/>
                <a:sym typeface="Consolas"/>
              </a:rPr>
              <a:t>    .attr("stroke", "orange")</a:t>
            </a:r>
            <a:br>
              <a:rPr lang="en-US" sz="1100">
                <a:solidFill>
                  <a:srgbClr val="000088"/>
                </a:solidFill>
                <a:highlight>
                  <a:srgbClr val="FFFFFF"/>
                </a:highlight>
                <a:latin typeface="Consolas"/>
                <a:ea typeface="Consolas"/>
                <a:cs typeface="Consolas"/>
                <a:sym typeface="Consolas"/>
              </a:rPr>
            </a:br>
            <a:r>
              <a:rPr lang="en-US" sz="1100">
                <a:solidFill>
                  <a:srgbClr val="000088"/>
                </a:solidFill>
                <a:highlight>
                  <a:srgbClr val="FFFFFF"/>
                </a:highlight>
                <a:latin typeface="Consolas"/>
                <a:ea typeface="Consolas"/>
                <a:cs typeface="Consolas"/>
                <a:sym typeface="Consolas"/>
              </a:rPr>
              <a:t>    .attr("stroke-width", function (d) {</a:t>
            </a:r>
            <a:br>
              <a:rPr lang="en-US" sz="1100">
                <a:solidFill>
                  <a:srgbClr val="000088"/>
                </a:solidFill>
                <a:highlight>
                  <a:srgbClr val="FFFFFF"/>
                </a:highlight>
                <a:latin typeface="Consolas"/>
                <a:ea typeface="Consolas"/>
                <a:cs typeface="Consolas"/>
                <a:sym typeface="Consolas"/>
              </a:rPr>
            </a:br>
            <a:r>
              <a:rPr lang="en-US" sz="1100">
                <a:solidFill>
                  <a:srgbClr val="000088"/>
                </a:solidFill>
                <a:highlight>
                  <a:srgbClr val="FFFFFF"/>
                </a:highlight>
                <a:latin typeface="Consolas"/>
                <a:ea typeface="Consolas"/>
                <a:cs typeface="Consolas"/>
                <a:sym typeface="Consolas"/>
              </a:rPr>
              <a:t>        return d / 5;</a:t>
            </a:r>
            <a:br>
              <a:rPr lang="en-US" sz="1100">
                <a:solidFill>
                  <a:srgbClr val="000088"/>
                </a:solidFill>
                <a:highlight>
                  <a:srgbClr val="FFFFFF"/>
                </a:highlight>
                <a:latin typeface="Consolas"/>
                <a:ea typeface="Consolas"/>
                <a:cs typeface="Consolas"/>
                <a:sym typeface="Consolas"/>
              </a:rPr>
            </a:br>
            <a:r>
              <a:rPr lang="en-US" sz="1100">
                <a:solidFill>
                  <a:srgbClr val="000088"/>
                </a:solidFill>
                <a:highlight>
                  <a:srgbClr val="FFFFFF"/>
                </a:highlight>
                <a:latin typeface="Consolas"/>
                <a:ea typeface="Consolas"/>
                <a:cs typeface="Consolas"/>
                <a:sym typeface="Consolas"/>
              </a:rPr>
              <a:t>    });</a:t>
            </a:r>
          </a:p>
          <a:p>
            <a:pPr indent="0" lvl="0" marL="0" rtl="0">
              <a:lnSpc>
                <a:spcPct val="131250"/>
              </a:lnSpc>
              <a:spcBef>
                <a:spcPts val="0"/>
              </a:spcBef>
              <a:spcAft>
                <a:spcPts val="1200"/>
              </a:spcAft>
              <a:buNone/>
            </a:pPr>
            <a:r>
              <a:t/>
            </a:r>
            <a:endParaRPr sz="1100">
              <a:solidFill>
                <a:srgbClr val="000088"/>
              </a:solidFill>
              <a:highlight>
                <a:srgbClr val="FFFFFF"/>
              </a:highlight>
              <a:latin typeface="Consolas"/>
              <a:ea typeface="Consolas"/>
              <a:cs typeface="Consolas"/>
              <a:sym typeface="Consolas"/>
            </a:endParaRPr>
          </a:p>
          <a:p>
            <a:pPr indent="0" lvl="0" marL="0" rtl="0">
              <a:lnSpc>
                <a:spcPct val="131250"/>
              </a:lnSpc>
              <a:spcBef>
                <a:spcPts val="0"/>
              </a:spcBef>
              <a:spcAft>
                <a:spcPts val="1200"/>
              </a:spcAft>
              <a:buNone/>
            </a:pPr>
            <a:r>
              <a:t/>
            </a:r>
            <a:endParaRPr i="1">
              <a:solidFill>
                <a:schemeClr val="dk1"/>
              </a:solidFill>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p:txBody>
      </p:sp>
      <p:sp>
        <p:nvSpPr>
          <p:cNvPr id="473" name="Shape 473"/>
          <p:cNvSpPr txBox="1"/>
          <p:nvPr/>
        </p:nvSpPr>
        <p:spPr>
          <a:xfrm>
            <a:off x="5386550" y="5495450"/>
            <a:ext cx="3478800" cy="481500"/>
          </a:xfrm>
          <a:prstGeom prst="rect">
            <a:avLst/>
          </a:prstGeom>
          <a:noFill/>
          <a:ln>
            <a:noFill/>
          </a:ln>
        </p:spPr>
        <p:txBody>
          <a:bodyPr anchorCtr="0" anchor="ctr" bIns="91425" lIns="91425" rIns="91425" tIns="91425">
            <a:noAutofit/>
          </a:bodyPr>
          <a:lstStyle/>
          <a:p>
            <a:pPr lvl="0" rtl="0">
              <a:spcBef>
                <a:spcPts val="0"/>
              </a:spcBef>
              <a:buNone/>
            </a:pPr>
            <a:r>
              <a:rPr lang="en-US" u="sng">
                <a:solidFill>
                  <a:schemeClr val="hlink"/>
                </a:solidFill>
                <a:hlinkClick r:id="rId3"/>
              </a:rPr>
              <a:t>https://jsfiddle.net/ddgcarbayo/LgLL8kmn/</a:t>
            </a:r>
            <a:r>
              <a:rPr lang="en-US"/>
              <a:t> </a:t>
            </a:r>
          </a:p>
          <a:p>
            <a:pPr lvl="0" rtl="0" algn="r">
              <a:spcBef>
                <a:spcPts val="0"/>
              </a:spcBef>
              <a:buNone/>
            </a:pPr>
            <a:r>
              <a:rPr lang="en-US"/>
              <a:t>demo5</a:t>
            </a:r>
          </a:p>
        </p:txBody>
      </p:sp>
      <p:pic>
        <p:nvPicPr>
          <p:cNvPr id="474" name="Shape 474"/>
          <p:cNvPicPr preferRelativeResize="0"/>
          <p:nvPr/>
        </p:nvPicPr>
        <p:blipFill>
          <a:blip r:embed="rId4">
            <a:alphaModFix/>
          </a:blip>
          <a:stretch>
            <a:fillRect/>
          </a:stretch>
        </p:blipFill>
        <p:spPr>
          <a:xfrm>
            <a:off x="3925800" y="1605750"/>
            <a:ext cx="4830649" cy="2954150"/>
          </a:xfrm>
          <a:prstGeom prst="rect">
            <a:avLst/>
          </a:prstGeom>
          <a:noFill/>
          <a:ln>
            <a:noFill/>
          </a:ln>
        </p:spPr>
      </p:pic>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9" name="Shape 479"/>
        <p:cNvGrpSpPr/>
        <p:nvPr/>
      </p:nvGrpSpPr>
      <p:grpSpPr>
        <a:xfrm>
          <a:off x="0" y="0"/>
          <a:ext cx="0" cy="0"/>
          <a:chOff x="0" y="0"/>
          <a:chExt cx="0" cy="0"/>
        </a:xfrm>
      </p:grpSpPr>
      <p:sp>
        <p:nvSpPr>
          <p:cNvPr id="480" name="Shape 480"/>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481" name="Shape 481"/>
          <p:cNvSpPr txBox="1"/>
          <p:nvPr/>
        </p:nvSpPr>
        <p:spPr>
          <a:xfrm>
            <a:off x="299750" y="1126850"/>
            <a:ext cx="8420399" cy="4214699"/>
          </a:xfrm>
          <a:prstGeom prst="rect">
            <a:avLst/>
          </a:prstGeom>
          <a:noFill/>
          <a:ln>
            <a:noFill/>
          </a:ln>
        </p:spPr>
        <p:txBody>
          <a:bodyPr anchorCtr="0" anchor="t" bIns="91425" lIns="91425" rIns="91425" tIns="91425">
            <a:noAutofit/>
          </a:bodyPr>
          <a:lstStyle/>
          <a:p>
            <a:pPr indent="-69850" lvl="0" marL="0" marR="0" rtl="0" algn="l">
              <a:lnSpc>
                <a:spcPct val="145000"/>
              </a:lnSpc>
              <a:spcBef>
                <a:spcPts val="0"/>
              </a:spcBef>
              <a:spcAft>
                <a:spcPts val="0"/>
              </a:spcAft>
              <a:buClr>
                <a:schemeClr val="dk1"/>
              </a:buClr>
              <a:buFont typeface="Arial"/>
              <a:buNone/>
            </a:pPr>
            <a:r>
              <a:rPr lang="en-US"/>
              <a:t>¿Nos atrevemos a desarrollar nuestro gráfico inicial (en divs) con SVG y utilizando D3 y las herramientas que hemos ido viendo? </a:t>
            </a: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69850" lvl="0" marL="0" marR="0" rtl="0" algn="l">
              <a:lnSpc>
                <a:spcPct val="100000"/>
              </a:lnSpc>
              <a:spcBef>
                <a:spcPts val="0"/>
              </a:spcBef>
              <a:spcAft>
                <a:spcPts val="0"/>
              </a:spcAft>
              <a:buClr>
                <a:srgbClr val="000000"/>
              </a:buClr>
              <a:buSzPct val="110000"/>
              <a:buFont typeface="Arial"/>
              <a:buNone/>
            </a:pPr>
            <a:r>
              <a:rPr lang="en-US" sz="1000">
                <a:solidFill>
                  <a:srgbClr val="333333"/>
                </a:solidFill>
                <a:latin typeface="Consolas"/>
                <a:ea typeface="Consolas"/>
                <a:cs typeface="Consolas"/>
                <a:sym typeface="Consolas"/>
              </a:rPr>
              <a:t>// Gráfico del inicio del curso</a:t>
            </a:r>
          </a:p>
          <a:p>
            <a:pPr lvl="0" rtl="0">
              <a:spcBef>
                <a:spcPts val="0"/>
              </a:spcBef>
              <a:buClr>
                <a:schemeClr val="dk1"/>
              </a:buClr>
              <a:buSzPct val="110000"/>
              <a:buFont typeface="Arial"/>
              <a:buNone/>
            </a:pPr>
            <a:r>
              <a:rPr lang="en-US" sz="1000">
                <a:solidFill>
                  <a:srgbClr val="333333"/>
                </a:solidFill>
                <a:latin typeface="Consolas"/>
                <a:ea typeface="Consolas"/>
                <a:cs typeface="Consolas"/>
                <a:sym typeface="Consolas"/>
              </a:rPr>
              <a:t>div.bar {</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display: inline-block;</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width: 20px;</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height: 75px;   /* Será sobreescrito */</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background-color: teal;</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margin-right: 2px;</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a:t>
            </a:r>
          </a:p>
          <a:p>
            <a:pPr lvl="0" rtl="0">
              <a:spcBef>
                <a:spcPts val="0"/>
              </a:spcBef>
              <a:buClr>
                <a:schemeClr val="dk1"/>
              </a:buClr>
              <a:buFont typeface="Arial"/>
              <a:buNone/>
            </a:pPr>
            <a:r>
              <a:t/>
            </a:r>
            <a:endParaRPr sz="1000">
              <a:solidFill>
                <a:srgbClr val="333333"/>
              </a:solidFill>
              <a:latin typeface="Consolas"/>
              <a:ea typeface="Consolas"/>
              <a:cs typeface="Consolas"/>
              <a:sym typeface="Consolas"/>
            </a:endParaRPr>
          </a:p>
          <a:p>
            <a:pPr lvl="0" rtl="0">
              <a:spcBef>
                <a:spcPts val="0"/>
              </a:spcBef>
              <a:buClr>
                <a:schemeClr val="dk1"/>
              </a:buClr>
              <a:buSzPct val="110000"/>
              <a:buFont typeface="Arial"/>
              <a:buNone/>
            </a:pPr>
            <a:r>
              <a:rPr lang="en-US" sz="1000">
                <a:solidFill>
                  <a:srgbClr val="333333"/>
                </a:solidFill>
                <a:latin typeface="Consolas"/>
                <a:ea typeface="Consolas"/>
                <a:cs typeface="Consolas"/>
                <a:sym typeface="Consolas"/>
              </a:rPr>
              <a:t>var dataset = [ 5, 10, 15, 20, 25 ];</a:t>
            </a:r>
            <a:br>
              <a:rPr lang="en-US" sz="1000">
                <a:solidFill>
                  <a:srgbClr val="333333"/>
                </a:solidFill>
                <a:latin typeface="Consolas"/>
                <a:ea typeface="Consolas"/>
                <a:cs typeface="Consolas"/>
                <a:sym typeface="Consolas"/>
              </a:rPr>
            </a:b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d3.select("body").selectAll("div")</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.data(dataset)</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.enter()</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.append("div")</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.attr("class", "bar")</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.style("height", function(d) {</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return (d * 5) + "px";</a:t>
            </a:r>
            <a:br>
              <a:rPr lang="en-US" sz="1000">
                <a:solidFill>
                  <a:srgbClr val="333333"/>
                </a:solidFill>
                <a:latin typeface="Consolas"/>
                <a:ea typeface="Consolas"/>
                <a:cs typeface="Consolas"/>
                <a:sym typeface="Consolas"/>
              </a:rPr>
            </a:br>
            <a:r>
              <a:rPr lang="en-US" sz="1000">
                <a:solidFill>
                  <a:srgbClr val="333333"/>
                </a:solidFill>
                <a:latin typeface="Consolas"/>
                <a:ea typeface="Consolas"/>
                <a:cs typeface="Consolas"/>
                <a:sym typeface="Consolas"/>
              </a:rPr>
              <a:t>    });</a:t>
            </a: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a:p>
            <a:pPr lvl="0" rtl="0">
              <a:lnSpc>
                <a:spcPct val="131250"/>
              </a:lnSpc>
              <a:spcBef>
                <a:spcPts val="0"/>
              </a:spcBef>
              <a:spcAft>
                <a:spcPts val="1200"/>
              </a:spcAft>
              <a:buClr>
                <a:schemeClr val="dk1"/>
              </a:buClr>
              <a:buFont typeface="Arial"/>
              <a:buNone/>
            </a:pPr>
            <a:r>
              <a:t/>
            </a:r>
            <a:endParaRPr sz="1100">
              <a:solidFill>
                <a:srgbClr val="000088"/>
              </a:solidFill>
              <a:highlight>
                <a:srgbClr val="FFFFFF"/>
              </a:highlight>
            </a:endParaRP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p:txBody>
      </p:sp>
      <p:pic>
        <p:nvPicPr>
          <p:cNvPr id="482" name="Shape 482"/>
          <p:cNvPicPr preferRelativeResize="0"/>
          <p:nvPr/>
        </p:nvPicPr>
        <p:blipFill>
          <a:blip r:embed="rId3">
            <a:alphaModFix/>
          </a:blip>
          <a:stretch>
            <a:fillRect/>
          </a:stretch>
        </p:blipFill>
        <p:spPr>
          <a:xfrm>
            <a:off x="6356400" y="2486475"/>
            <a:ext cx="1028700" cy="1190625"/>
          </a:xfrm>
          <a:prstGeom prst="rect">
            <a:avLst/>
          </a:prstGeom>
          <a:noFill/>
          <a:ln>
            <a:noFill/>
          </a:ln>
        </p:spPr>
      </p:pic>
      <p:sp>
        <p:nvSpPr>
          <p:cNvPr id="483" name="Shape 483"/>
          <p:cNvSpPr txBox="1"/>
          <p:nvPr/>
        </p:nvSpPr>
        <p:spPr>
          <a:xfrm>
            <a:off x="5132125" y="5313825"/>
            <a:ext cx="3887699" cy="972000"/>
          </a:xfrm>
          <a:prstGeom prst="rect">
            <a:avLst/>
          </a:prstGeom>
          <a:noFill/>
          <a:ln>
            <a:noFill/>
          </a:ln>
        </p:spPr>
        <p:txBody>
          <a:bodyPr anchorCtr="0" anchor="ctr" bIns="91425" lIns="91425" rIns="91425" tIns="91425">
            <a:noAutofit/>
          </a:bodyPr>
          <a:lstStyle/>
          <a:p>
            <a:pPr lvl="0" rtl="0">
              <a:spcBef>
                <a:spcPts val="0"/>
              </a:spcBef>
              <a:buNone/>
            </a:pPr>
            <a:r>
              <a:rPr lang="en-US" u="sng">
                <a:solidFill>
                  <a:schemeClr val="hlink"/>
                </a:solidFill>
                <a:hlinkClick r:id="rId4"/>
              </a:rPr>
              <a:t>https://jsfiddle.net/ddgcarbayo/c4o9w0aw/4/</a:t>
            </a:r>
            <a:r>
              <a:rPr lang="en-US"/>
              <a:t> </a:t>
            </a:r>
          </a:p>
        </p:txBody>
      </p:sp>
      <p:sp>
        <p:nvSpPr>
          <p:cNvPr id="484" name="Shape 484"/>
          <p:cNvSpPr txBox="1"/>
          <p:nvPr/>
        </p:nvSpPr>
        <p:spPr>
          <a:xfrm>
            <a:off x="5311225" y="4891950"/>
            <a:ext cx="3529499" cy="764700"/>
          </a:xfrm>
          <a:prstGeom prst="rect">
            <a:avLst/>
          </a:prstGeom>
          <a:noFill/>
          <a:ln>
            <a:noFill/>
          </a:ln>
        </p:spPr>
        <p:txBody>
          <a:bodyPr anchorCtr="0" anchor="ctr" bIns="91425" lIns="91425" rIns="91425" tIns="91425">
            <a:noAutofit/>
          </a:bodyPr>
          <a:lstStyle/>
          <a:p>
            <a:pPr lvl="0" rtl="0">
              <a:spcBef>
                <a:spcPts val="0"/>
              </a:spcBef>
              <a:buNone/>
            </a:pPr>
            <a:r>
              <a:rPr lang="en-US" u="sng">
                <a:solidFill>
                  <a:schemeClr val="hlink"/>
                </a:solidFill>
                <a:hlinkClick r:id="rId5"/>
              </a:rPr>
              <a:t>http://jsfiddle.net/ddgcarbayo/nof3pr5q/3/</a:t>
            </a:r>
            <a:r>
              <a:rPr lang="en-US"/>
              <a:t> </a:t>
            </a: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9" name="Shape 489"/>
        <p:cNvGrpSpPr/>
        <p:nvPr/>
      </p:nvGrpSpPr>
      <p:grpSpPr>
        <a:xfrm>
          <a:off x="0" y="0"/>
          <a:ext cx="0" cy="0"/>
          <a:chOff x="0" y="0"/>
          <a:chExt cx="0" cy="0"/>
        </a:xfrm>
      </p:grpSpPr>
      <p:sp>
        <p:nvSpPr>
          <p:cNvPr id="490" name="Shape 490"/>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491" name="Shape 491"/>
          <p:cNvSpPr txBox="1"/>
          <p:nvPr/>
        </p:nvSpPr>
        <p:spPr>
          <a:xfrm>
            <a:off x="5132125" y="5313825"/>
            <a:ext cx="3887699" cy="972000"/>
          </a:xfrm>
          <a:prstGeom prst="rect">
            <a:avLst/>
          </a:prstGeom>
          <a:noFill/>
          <a:ln>
            <a:noFill/>
          </a:ln>
        </p:spPr>
        <p:txBody>
          <a:bodyPr anchorCtr="0" anchor="ctr" bIns="91425" lIns="91425" rIns="91425" tIns="91425">
            <a:noAutofit/>
          </a:bodyPr>
          <a:lstStyle/>
          <a:p>
            <a:pPr lvl="0" rtl="0">
              <a:spcBef>
                <a:spcPts val="0"/>
              </a:spcBef>
              <a:buNone/>
            </a:pPr>
            <a:r>
              <a:rPr lang="en-US" u="sng">
                <a:solidFill>
                  <a:schemeClr val="hlink"/>
                </a:solidFill>
                <a:hlinkClick r:id="rId3"/>
              </a:rPr>
              <a:t>https://jsfiddle.net/c4o9w0aw/6/</a:t>
            </a:r>
            <a:r>
              <a:rPr lang="en-US"/>
              <a:t> </a:t>
            </a:r>
          </a:p>
        </p:txBody>
      </p:sp>
      <p:sp>
        <p:nvSpPr>
          <p:cNvPr id="492" name="Shape 492"/>
          <p:cNvSpPr txBox="1"/>
          <p:nvPr/>
        </p:nvSpPr>
        <p:spPr>
          <a:xfrm>
            <a:off x="299750" y="1126850"/>
            <a:ext cx="8420399" cy="4214699"/>
          </a:xfrm>
          <a:prstGeom prst="rect">
            <a:avLst/>
          </a:prstGeom>
          <a:noFill/>
          <a:ln>
            <a:noFill/>
          </a:ln>
        </p:spPr>
        <p:txBody>
          <a:bodyPr anchorCtr="0" anchor="t" bIns="91425" lIns="91425" rIns="91425" tIns="91425">
            <a:noAutofit/>
          </a:bodyPr>
          <a:lstStyle/>
          <a:p>
            <a:pPr indent="-69850" lvl="0" marL="0" marR="0" rtl="0" algn="l">
              <a:lnSpc>
                <a:spcPct val="145000"/>
              </a:lnSpc>
              <a:spcBef>
                <a:spcPts val="0"/>
              </a:spcBef>
              <a:spcAft>
                <a:spcPts val="0"/>
              </a:spcAft>
              <a:buClr>
                <a:schemeClr val="dk1"/>
              </a:buClr>
              <a:buFont typeface="Arial"/>
              <a:buNone/>
            </a:pPr>
            <a:r>
              <a:rPr lang="en-US"/>
              <a:t>Transiciones</a:t>
            </a: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lvl="0" rtl="0">
              <a:lnSpc>
                <a:spcPct val="131250"/>
              </a:lnSpc>
              <a:spcBef>
                <a:spcPts val="0"/>
              </a:spcBef>
              <a:spcAft>
                <a:spcPts val="1200"/>
              </a:spcAft>
              <a:buClr>
                <a:schemeClr val="dk1"/>
              </a:buClr>
              <a:buSzPct val="137500"/>
              <a:buFont typeface="Arial"/>
              <a:buNone/>
            </a:pPr>
            <a:r>
              <a:rPr lang="en-US" sz="800">
                <a:solidFill>
                  <a:srgbClr val="000088"/>
                </a:solidFill>
                <a:highlight>
                  <a:srgbClr val="FFFFFF"/>
                </a:highlight>
                <a:latin typeface="Consolas"/>
                <a:ea typeface="Consolas"/>
                <a:cs typeface="Consolas"/>
                <a:sym typeface="Consolas"/>
              </a:rPr>
              <a:t>svg.selectAll("rect")</a:t>
            </a:r>
            <a:br>
              <a:rPr lang="en-US" sz="800">
                <a:solidFill>
                  <a:srgbClr val="000088"/>
                </a:solidFill>
                <a:highlight>
                  <a:srgbClr val="FFFFFF"/>
                </a:highlight>
                <a:latin typeface="Consolas"/>
                <a:ea typeface="Consolas"/>
                <a:cs typeface="Consolas"/>
                <a:sym typeface="Consolas"/>
              </a:rPr>
            </a:br>
            <a:r>
              <a:rPr lang="en-US" sz="800">
                <a:solidFill>
                  <a:srgbClr val="000088"/>
                </a:solidFill>
                <a:highlight>
                  <a:srgbClr val="FFFFFF"/>
                </a:highlight>
                <a:latin typeface="Consolas"/>
                <a:ea typeface="Consolas"/>
                <a:cs typeface="Consolas"/>
                <a:sym typeface="Consolas"/>
              </a:rPr>
              <a:t>    .data(dataset)</a:t>
            </a:r>
            <a:br>
              <a:rPr lang="en-US" sz="800">
                <a:solidFill>
                  <a:srgbClr val="000088"/>
                </a:solidFill>
                <a:highlight>
                  <a:srgbClr val="FFFFFF"/>
                </a:highlight>
                <a:latin typeface="Consolas"/>
                <a:ea typeface="Consolas"/>
                <a:cs typeface="Consolas"/>
                <a:sym typeface="Consolas"/>
              </a:rPr>
            </a:br>
            <a:r>
              <a:rPr lang="en-US" sz="800">
                <a:solidFill>
                  <a:srgbClr val="000088"/>
                </a:solidFill>
                <a:highlight>
                  <a:srgbClr val="FFFFFF"/>
                </a:highlight>
                <a:latin typeface="Consolas"/>
                <a:ea typeface="Consolas"/>
                <a:cs typeface="Consolas"/>
                <a:sym typeface="Consolas"/>
              </a:rPr>
              <a:t>    .enter()</a:t>
            </a:r>
            <a:br>
              <a:rPr lang="en-US" sz="800">
                <a:solidFill>
                  <a:srgbClr val="000088"/>
                </a:solidFill>
                <a:highlight>
                  <a:srgbClr val="FFFFFF"/>
                </a:highlight>
                <a:latin typeface="Consolas"/>
                <a:ea typeface="Consolas"/>
                <a:cs typeface="Consolas"/>
                <a:sym typeface="Consolas"/>
              </a:rPr>
            </a:br>
            <a:r>
              <a:rPr lang="en-US" sz="800">
                <a:solidFill>
                  <a:srgbClr val="000088"/>
                </a:solidFill>
                <a:highlight>
                  <a:srgbClr val="FFFFFF"/>
                </a:highlight>
                <a:latin typeface="Consolas"/>
                <a:ea typeface="Consolas"/>
                <a:cs typeface="Consolas"/>
                <a:sym typeface="Consolas"/>
              </a:rPr>
              <a:t>    .append("rect")</a:t>
            </a:r>
            <a:br>
              <a:rPr lang="en-US" sz="800">
                <a:solidFill>
                  <a:srgbClr val="000088"/>
                </a:solidFill>
                <a:highlight>
                  <a:srgbClr val="FFFFFF"/>
                </a:highlight>
                <a:latin typeface="Consolas"/>
                <a:ea typeface="Consolas"/>
                <a:cs typeface="Consolas"/>
                <a:sym typeface="Consolas"/>
              </a:rPr>
            </a:br>
            <a:r>
              <a:rPr lang="en-US" sz="800">
                <a:solidFill>
                  <a:srgbClr val="000088"/>
                </a:solidFill>
                <a:highlight>
                  <a:srgbClr val="FFFFFF"/>
                </a:highlight>
                <a:latin typeface="Consolas"/>
                <a:ea typeface="Consolas"/>
                <a:cs typeface="Consolas"/>
                <a:sym typeface="Consolas"/>
              </a:rPr>
              <a:t>    .attr("x", function (d, i) {</a:t>
            </a:r>
            <a:br>
              <a:rPr lang="en-US" sz="800">
                <a:solidFill>
                  <a:srgbClr val="000088"/>
                </a:solidFill>
                <a:highlight>
                  <a:srgbClr val="FFFFFF"/>
                </a:highlight>
                <a:latin typeface="Consolas"/>
                <a:ea typeface="Consolas"/>
                <a:cs typeface="Consolas"/>
                <a:sym typeface="Consolas"/>
              </a:rPr>
            </a:br>
            <a:r>
              <a:rPr lang="en-US" sz="800">
                <a:solidFill>
                  <a:srgbClr val="000088"/>
                </a:solidFill>
                <a:highlight>
                  <a:srgbClr val="FFFFFF"/>
                </a:highlight>
                <a:latin typeface="Consolas"/>
                <a:ea typeface="Consolas"/>
                <a:cs typeface="Consolas"/>
                <a:sym typeface="Consolas"/>
              </a:rPr>
              <a:t>        return i * (w / dataset.length);</a:t>
            </a:r>
            <a:br>
              <a:rPr lang="en-US" sz="800">
                <a:solidFill>
                  <a:srgbClr val="000088"/>
                </a:solidFill>
                <a:highlight>
                  <a:srgbClr val="FFFFFF"/>
                </a:highlight>
                <a:latin typeface="Consolas"/>
                <a:ea typeface="Consolas"/>
                <a:cs typeface="Consolas"/>
                <a:sym typeface="Consolas"/>
              </a:rPr>
            </a:br>
            <a:r>
              <a:rPr lang="en-US" sz="800">
                <a:solidFill>
                  <a:srgbClr val="000088"/>
                </a:solidFill>
                <a:highlight>
                  <a:srgbClr val="FFFFFF"/>
                </a:highlight>
                <a:latin typeface="Consolas"/>
                <a:ea typeface="Consolas"/>
                <a:cs typeface="Consolas"/>
                <a:sym typeface="Consolas"/>
              </a:rPr>
              <a:t>    })</a:t>
            </a:r>
            <a:br>
              <a:rPr lang="en-US" sz="800">
                <a:solidFill>
                  <a:srgbClr val="000088"/>
                </a:solidFill>
                <a:highlight>
                  <a:srgbClr val="FFFFFF"/>
                </a:highlight>
                <a:latin typeface="Consolas"/>
                <a:ea typeface="Consolas"/>
                <a:cs typeface="Consolas"/>
                <a:sym typeface="Consolas"/>
              </a:rPr>
            </a:br>
            <a:r>
              <a:rPr lang="en-US" sz="800">
                <a:solidFill>
                  <a:srgbClr val="000088"/>
                </a:solidFill>
                <a:highlight>
                  <a:srgbClr val="FFFFFF"/>
                </a:highlight>
                <a:latin typeface="Consolas"/>
                <a:ea typeface="Consolas"/>
                <a:cs typeface="Consolas"/>
                <a:sym typeface="Consolas"/>
              </a:rPr>
              <a:t>    .attr("y", function (d) {</a:t>
            </a:r>
            <a:br>
              <a:rPr lang="en-US" sz="800">
                <a:solidFill>
                  <a:srgbClr val="000088"/>
                </a:solidFill>
                <a:highlight>
                  <a:srgbClr val="FFFFFF"/>
                </a:highlight>
                <a:latin typeface="Consolas"/>
                <a:ea typeface="Consolas"/>
                <a:cs typeface="Consolas"/>
                <a:sym typeface="Consolas"/>
              </a:rPr>
            </a:br>
            <a:r>
              <a:rPr lang="en-US" sz="800">
                <a:solidFill>
                  <a:srgbClr val="000088"/>
                </a:solidFill>
                <a:highlight>
                  <a:srgbClr val="FFFFFF"/>
                </a:highlight>
                <a:latin typeface="Consolas"/>
                <a:ea typeface="Consolas"/>
                <a:cs typeface="Consolas"/>
                <a:sym typeface="Consolas"/>
              </a:rPr>
              <a:t>        return h - (d * 4);</a:t>
            </a:r>
            <a:br>
              <a:rPr lang="en-US" sz="800">
                <a:solidFill>
                  <a:srgbClr val="000088"/>
                </a:solidFill>
                <a:highlight>
                  <a:srgbClr val="FFFFFF"/>
                </a:highlight>
                <a:latin typeface="Consolas"/>
                <a:ea typeface="Consolas"/>
                <a:cs typeface="Consolas"/>
                <a:sym typeface="Consolas"/>
              </a:rPr>
            </a:br>
            <a:r>
              <a:rPr lang="en-US" sz="800">
                <a:solidFill>
                  <a:srgbClr val="000088"/>
                </a:solidFill>
                <a:highlight>
                  <a:srgbClr val="FFFFFF"/>
                </a:highlight>
                <a:latin typeface="Consolas"/>
                <a:ea typeface="Consolas"/>
                <a:cs typeface="Consolas"/>
                <a:sym typeface="Consolas"/>
              </a:rPr>
              <a:t>    })</a:t>
            </a:r>
            <a:br>
              <a:rPr lang="en-US" sz="800">
                <a:solidFill>
                  <a:srgbClr val="000088"/>
                </a:solidFill>
                <a:highlight>
                  <a:srgbClr val="FFFFFF"/>
                </a:highlight>
                <a:latin typeface="Consolas"/>
                <a:ea typeface="Consolas"/>
                <a:cs typeface="Consolas"/>
                <a:sym typeface="Consolas"/>
              </a:rPr>
            </a:br>
            <a:r>
              <a:rPr lang="en-US" sz="800">
                <a:solidFill>
                  <a:srgbClr val="000088"/>
                </a:solidFill>
                <a:highlight>
                  <a:srgbClr val="FFFFFF"/>
                </a:highlight>
                <a:latin typeface="Consolas"/>
                <a:ea typeface="Consolas"/>
                <a:cs typeface="Consolas"/>
                <a:sym typeface="Consolas"/>
              </a:rPr>
              <a:t>    .attr("fill", function (d) {</a:t>
            </a:r>
            <a:br>
              <a:rPr lang="en-US" sz="800">
                <a:solidFill>
                  <a:srgbClr val="000088"/>
                </a:solidFill>
                <a:highlight>
                  <a:srgbClr val="FFFFFF"/>
                </a:highlight>
                <a:latin typeface="Consolas"/>
                <a:ea typeface="Consolas"/>
                <a:cs typeface="Consolas"/>
                <a:sym typeface="Consolas"/>
              </a:rPr>
            </a:br>
            <a:r>
              <a:rPr lang="en-US" sz="800">
                <a:solidFill>
                  <a:srgbClr val="000088"/>
                </a:solidFill>
                <a:highlight>
                  <a:srgbClr val="FFFFFF"/>
                </a:highlight>
                <a:latin typeface="Consolas"/>
                <a:ea typeface="Consolas"/>
                <a:cs typeface="Consolas"/>
                <a:sym typeface="Consolas"/>
              </a:rPr>
              <a:t>        return "rgb(0, 0, " + (d * 10) + ")";</a:t>
            </a:r>
            <a:br>
              <a:rPr lang="en-US" sz="800">
                <a:solidFill>
                  <a:srgbClr val="000088"/>
                </a:solidFill>
                <a:highlight>
                  <a:srgbClr val="FFFFFF"/>
                </a:highlight>
                <a:latin typeface="Consolas"/>
                <a:ea typeface="Consolas"/>
                <a:cs typeface="Consolas"/>
                <a:sym typeface="Consolas"/>
              </a:rPr>
            </a:br>
            <a:r>
              <a:rPr lang="en-US" sz="800">
                <a:solidFill>
                  <a:srgbClr val="000088"/>
                </a:solidFill>
                <a:highlight>
                  <a:srgbClr val="FFFFFF"/>
                </a:highlight>
                <a:latin typeface="Consolas"/>
                <a:ea typeface="Consolas"/>
                <a:cs typeface="Consolas"/>
                <a:sym typeface="Consolas"/>
              </a:rPr>
              <a:t>    })</a:t>
            </a:r>
            <a:br>
              <a:rPr lang="en-US" sz="800">
                <a:solidFill>
                  <a:srgbClr val="000088"/>
                </a:solidFill>
                <a:highlight>
                  <a:srgbClr val="FFFFFF"/>
                </a:highlight>
                <a:latin typeface="Consolas"/>
                <a:ea typeface="Consolas"/>
                <a:cs typeface="Consolas"/>
                <a:sym typeface="Consolas"/>
              </a:rPr>
            </a:br>
            <a:r>
              <a:rPr lang="en-US" sz="800">
                <a:solidFill>
                  <a:srgbClr val="000088"/>
                </a:solidFill>
                <a:highlight>
                  <a:srgbClr val="FFFFFF"/>
                </a:highlight>
                <a:latin typeface="Consolas"/>
                <a:ea typeface="Consolas"/>
                <a:cs typeface="Consolas"/>
                <a:sym typeface="Consolas"/>
              </a:rPr>
              <a:t>  .transition()</a:t>
            </a:r>
            <a:br>
              <a:rPr lang="en-US" sz="800">
                <a:solidFill>
                  <a:srgbClr val="000088"/>
                </a:solidFill>
                <a:highlight>
                  <a:srgbClr val="FFFFFF"/>
                </a:highlight>
                <a:latin typeface="Consolas"/>
                <a:ea typeface="Consolas"/>
                <a:cs typeface="Consolas"/>
                <a:sym typeface="Consolas"/>
              </a:rPr>
            </a:br>
            <a:r>
              <a:rPr lang="en-US" sz="800">
                <a:solidFill>
                  <a:srgbClr val="000088"/>
                </a:solidFill>
                <a:highlight>
                  <a:srgbClr val="FFFFFF"/>
                </a:highlight>
                <a:latin typeface="Consolas"/>
                <a:ea typeface="Consolas"/>
                <a:cs typeface="Consolas"/>
                <a:sym typeface="Consolas"/>
              </a:rPr>
              <a:t>  .delay(function(d, i) {</a:t>
            </a:r>
            <a:br>
              <a:rPr lang="en-US" sz="800">
                <a:solidFill>
                  <a:srgbClr val="000088"/>
                </a:solidFill>
                <a:highlight>
                  <a:srgbClr val="FFFFFF"/>
                </a:highlight>
                <a:latin typeface="Consolas"/>
                <a:ea typeface="Consolas"/>
                <a:cs typeface="Consolas"/>
                <a:sym typeface="Consolas"/>
              </a:rPr>
            </a:br>
            <a:r>
              <a:rPr lang="en-US" sz="800">
                <a:solidFill>
                  <a:srgbClr val="000088"/>
                </a:solidFill>
                <a:highlight>
                  <a:srgbClr val="FFFFFF"/>
                </a:highlight>
                <a:latin typeface="Consolas"/>
                <a:ea typeface="Consolas"/>
                <a:cs typeface="Consolas"/>
                <a:sym typeface="Consolas"/>
              </a:rPr>
              <a:t>    return i * 20;</a:t>
            </a:r>
            <a:br>
              <a:rPr lang="en-US" sz="800">
                <a:solidFill>
                  <a:srgbClr val="000088"/>
                </a:solidFill>
                <a:highlight>
                  <a:srgbClr val="FFFFFF"/>
                </a:highlight>
                <a:latin typeface="Consolas"/>
                <a:ea typeface="Consolas"/>
                <a:cs typeface="Consolas"/>
                <a:sym typeface="Consolas"/>
              </a:rPr>
            </a:br>
            <a:r>
              <a:rPr lang="en-US" sz="800">
                <a:solidFill>
                  <a:srgbClr val="000088"/>
                </a:solidFill>
                <a:highlight>
                  <a:srgbClr val="FFFFFF"/>
                </a:highlight>
                <a:latin typeface="Consolas"/>
                <a:ea typeface="Consolas"/>
                <a:cs typeface="Consolas"/>
                <a:sym typeface="Consolas"/>
              </a:rPr>
              <a:t>  })</a:t>
            </a:r>
            <a:br>
              <a:rPr lang="en-US" sz="800">
                <a:solidFill>
                  <a:srgbClr val="000088"/>
                </a:solidFill>
                <a:highlight>
                  <a:srgbClr val="FFFFFF"/>
                </a:highlight>
                <a:latin typeface="Consolas"/>
                <a:ea typeface="Consolas"/>
                <a:cs typeface="Consolas"/>
                <a:sym typeface="Consolas"/>
              </a:rPr>
            </a:br>
            <a:r>
              <a:rPr lang="en-US" sz="800">
                <a:solidFill>
                  <a:srgbClr val="000088"/>
                </a:solidFill>
                <a:highlight>
                  <a:srgbClr val="FFFFFF"/>
                </a:highlight>
                <a:latin typeface="Consolas"/>
                <a:ea typeface="Consolas"/>
                <a:cs typeface="Consolas"/>
                <a:sym typeface="Consolas"/>
              </a:rPr>
              <a:t>  .duration(500)</a:t>
            </a:r>
            <a:br>
              <a:rPr lang="en-US" sz="800">
                <a:solidFill>
                  <a:srgbClr val="000088"/>
                </a:solidFill>
                <a:highlight>
                  <a:srgbClr val="FFFFFF"/>
                </a:highlight>
                <a:latin typeface="Consolas"/>
                <a:ea typeface="Consolas"/>
                <a:cs typeface="Consolas"/>
                <a:sym typeface="Consolas"/>
              </a:rPr>
            </a:br>
            <a:r>
              <a:rPr lang="en-US" sz="800">
                <a:solidFill>
                  <a:srgbClr val="000088"/>
                </a:solidFill>
                <a:highlight>
                  <a:srgbClr val="FFFFFF"/>
                </a:highlight>
                <a:latin typeface="Consolas"/>
                <a:ea typeface="Consolas"/>
                <a:cs typeface="Consolas"/>
                <a:sym typeface="Consolas"/>
              </a:rPr>
              <a:t>    .attr("width", w / dataset.length - barPadding)</a:t>
            </a:r>
            <a:br>
              <a:rPr lang="en-US" sz="800">
                <a:solidFill>
                  <a:srgbClr val="000088"/>
                </a:solidFill>
                <a:highlight>
                  <a:srgbClr val="FFFFFF"/>
                </a:highlight>
                <a:latin typeface="Consolas"/>
                <a:ea typeface="Consolas"/>
                <a:cs typeface="Consolas"/>
                <a:sym typeface="Consolas"/>
              </a:rPr>
            </a:br>
            <a:r>
              <a:rPr lang="en-US" sz="800">
                <a:solidFill>
                  <a:srgbClr val="000088"/>
                </a:solidFill>
                <a:highlight>
                  <a:srgbClr val="FFFFFF"/>
                </a:highlight>
                <a:latin typeface="Consolas"/>
                <a:ea typeface="Consolas"/>
                <a:cs typeface="Consolas"/>
                <a:sym typeface="Consolas"/>
              </a:rPr>
              <a:t>    .attr("height", function (d) {</a:t>
            </a:r>
            <a:br>
              <a:rPr lang="en-US" sz="800">
                <a:solidFill>
                  <a:srgbClr val="000088"/>
                </a:solidFill>
                <a:highlight>
                  <a:srgbClr val="FFFFFF"/>
                </a:highlight>
                <a:latin typeface="Consolas"/>
                <a:ea typeface="Consolas"/>
                <a:cs typeface="Consolas"/>
                <a:sym typeface="Consolas"/>
              </a:rPr>
            </a:br>
            <a:r>
              <a:rPr lang="en-US" sz="800">
                <a:solidFill>
                  <a:srgbClr val="000088"/>
                </a:solidFill>
                <a:highlight>
                  <a:srgbClr val="FFFFFF"/>
                </a:highlight>
                <a:latin typeface="Consolas"/>
                <a:ea typeface="Consolas"/>
                <a:cs typeface="Consolas"/>
                <a:sym typeface="Consolas"/>
              </a:rPr>
              <a:t>        return d * 4;</a:t>
            </a:r>
            <a:br>
              <a:rPr lang="en-US" sz="800">
                <a:solidFill>
                  <a:srgbClr val="000088"/>
                </a:solidFill>
                <a:highlight>
                  <a:srgbClr val="FFFFFF"/>
                </a:highlight>
                <a:latin typeface="Consolas"/>
                <a:ea typeface="Consolas"/>
                <a:cs typeface="Consolas"/>
                <a:sym typeface="Consolas"/>
              </a:rPr>
            </a:br>
            <a:r>
              <a:rPr lang="en-US" sz="800">
                <a:solidFill>
                  <a:srgbClr val="000088"/>
                </a:solidFill>
                <a:highlight>
                  <a:srgbClr val="FFFFFF"/>
                </a:highlight>
                <a:latin typeface="Consolas"/>
                <a:ea typeface="Consolas"/>
                <a:cs typeface="Consolas"/>
                <a:sym typeface="Consolas"/>
              </a:rPr>
              <a:t>    });</a:t>
            </a: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7" name="Shape 497"/>
        <p:cNvGrpSpPr/>
        <p:nvPr/>
      </p:nvGrpSpPr>
      <p:grpSpPr>
        <a:xfrm>
          <a:off x="0" y="0"/>
          <a:ext cx="0" cy="0"/>
          <a:chOff x="0" y="0"/>
          <a:chExt cx="0" cy="0"/>
        </a:xfrm>
      </p:grpSpPr>
      <p:sp>
        <p:nvSpPr>
          <p:cNvPr id="498" name="Shape 498"/>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499" name="Shape 499"/>
          <p:cNvSpPr txBox="1"/>
          <p:nvPr/>
        </p:nvSpPr>
        <p:spPr>
          <a:xfrm>
            <a:off x="5132125" y="5313825"/>
            <a:ext cx="3887699" cy="972000"/>
          </a:xfrm>
          <a:prstGeom prst="rect">
            <a:avLst/>
          </a:prstGeom>
          <a:noFill/>
          <a:ln>
            <a:noFill/>
          </a:ln>
        </p:spPr>
        <p:txBody>
          <a:bodyPr anchorCtr="0" anchor="ctr" bIns="91425" lIns="91425" rIns="91425" tIns="91425">
            <a:noAutofit/>
          </a:bodyPr>
          <a:lstStyle/>
          <a:p>
            <a:pPr lvl="0" rtl="0">
              <a:spcBef>
                <a:spcPts val="0"/>
              </a:spcBef>
              <a:buNone/>
            </a:pPr>
            <a:r>
              <a:rPr lang="en-US" u="sng">
                <a:solidFill>
                  <a:schemeClr val="hlink"/>
                </a:solidFill>
                <a:hlinkClick r:id="rId3"/>
              </a:rPr>
              <a:t>https://jsfiddle.net/ddgcarbayo/khoej3Lg/3/</a:t>
            </a:r>
            <a:r>
              <a:rPr lang="en-US"/>
              <a:t> </a:t>
            </a:r>
          </a:p>
        </p:txBody>
      </p:sp>
      <p:sp>
        <p:nvSpPr>
          <p:cNvPr id="500" name="Shape 500"/>
          <p:cNvSpPr txBox="1"/>
          <p:nvPr/>
        </p:nvSpPr>
        <p:spPr>
          <a:xfrm>
            <a:off x="299750" y="1126850"/>
            <a:ext cx="8420399" cy="4214699"/>
          </a:xfrm>
          <a:prstGeom prst="rect">
            <a:avLst/>
          </a:prstGeom>
          <a:noFill/>
          <a:ln>
            <a:noFill/>
          </a:ln>
        </p:spPr>
        <p:txBody>
          <a:bodyPr anchorCtr="0" anchor="t" bIns="91425" lIns="91425" rIns="91425" tIns="91425">
            <a:noAutofit/>
          </a:bodyPr>
          <a:lstStyle/>
          <a:p>
            <a:pPr indent="-69850" lvl="0" marL="0" marR="0" rtl="0" algn="l">
              <a:lnSpc>
                <a:spcPct val="145000"/>
              </a:lnSpc>
              <a:spcBef>
                <a:spcPts val="0"/>
              </a:spcBef>
              <a:spcAft>
                <a:spcPts val="0"/>
              </a:spcAft>
              <a:buClr>
                <a:schemeClr val="dk1"/>
              </a:buClr>
              <a:buFont typeface="Arial"/>
              <a:buNone/>
            </a:pPr>
            <a:r>
              <a:rPr lang="en-US"/>
              <a:t>Zoom</a:t>
            </a:r>
          </a:p>
          <a:p>
            <a:pPr indent="-69850" lvl="0" marL="0" marR="0" rtl="0" algn="l">
              <a:lnSpc>
                <a:spcPct val="145000"/>
              </a:lnSpc>
              <a:spcBef>
                <a:spcPts val="0"/>
              </a:spcBef>
              <a:spcAft>
                <a:spcPts val="0"/>
              </a:spcAft>
              <a:buClr>
                <a:schemeClr val="dk1"/>
              </a:buClr>
              <a:buFont typeface="Arial"/>
              <a:buNone/>
            </a:pPr>
            <a:r>
              <a:t/>
            </a:r>
            <a:endParaRPr/>
          </a:p>
          <a:p>
            <a:pPr indent="-69850" lvl="0" marL="0" marR="0" rtl="0" algn="l">
              <a:lnSpc>
                <a:spcPct val="145000"/>
              </a:lnSpc>
              <a:spcBef>
                <a:spcPts val="0"/>
              </a:spcBef>
              <a:spcAft>
                <a:spcPts val="0"/>
              </a:spcAft>
              <a:buClr>
                <a:schemeClr val="dk1"/>
              </a:buClr>
              <a:buSzPct val="122222"/>
              <a:buFont typeface="Arial"/>
              <a:buNone/>
            </a:pPr>
            <a:r>
              <a:rPr lang="en-US" sz="900">
                <a:latin typeface="Consolas"/>
                <a:ea typeface="Consolas"/>
                <a:cs typeface="Consolas"/>
                <a:sym typeface="Consolas"/>
              </a:rPr>
              <a:t>var zoomed = function()  {</a:t>
            </a:r>
          </a:p>
          <a:p>
            <a:pPr indent="-69850" lvl="0" marL="0" marR="0" rtl="0" algn="l">
              <a:lnSpc>
                <a:spcPct val="100000"/>
              </a:lnSpc>
              <a:spcBef>
                <a:spcPts val="0"/>
              </a:spcBef>
              <a:spcAft>
                <a:spcPts val="0"/>
              </a:spcAft>
              <a:buClr>
                <a:schemeClr val="dk1"/>
              </a:buClr>
              <a:buSzPct val="122222"/>
              <a:buFont typeface="Arial"/>
              <a:buNone/>
            </a:pPr>
            <a:r>
              <a:rPr lang="en-US" sz="900">
                <a:latin typeface="Consolas"/>
                <a:ea typeface="Consolas"/>
                <a:cs typeface="Consolas"/>
                <a:sym typeface="Consolas"/>
              </a:rPr>
              <a:t>  g.attr("transform", "translate(" + d3.event.translate + ")scale(" + d3.event.scale + ")");</a:t>
            </a:r>
          </a:p>
          <a:p>
            <a:pPr indent="-69850" lvl="0" marL="0" marR="0" rtl="0" algn="l">
              <a:lnSpc>
                <a:spcPct val="100000"/>
              </a:lnSpc>
              <a:spcBef>
                <a:spcPts val="0"/>
              </a:spcBef>
              <a:spcAft>
                <a:spcPts val="0"/>
              </a:spcAft>
              <a:buClr>
                <a:schemeClr val="dk1"/>
              </a:buClr>
              <a:buSzPct val="122222"/>
              <a:buFont typeface="Arial"/>
              <a:buNone/>
            </a:pPr>
            <a:r>
              <a:rPr lang="en-US" sz="900">
                <a:latin typeface="Consolas"/>
                <a:ea typeface="Consolas"/>
                <a:cs typeface="Consolas"/>
                <a:sym typeface="Consolas"/>
              </a:rPr>
              <a:t>}</a:t>
            </a:r>
          </a:p>
          <a:p>
            <a:pPr indent="-69850" lvl="0" marL="0" marR="0" rtl="0" algn="l">
              <a:lnSpc>
                <a:spcPct val="100000"/>
              </a:lnSpc>
              <a:spcBef>
                <a:spcPts val="0"/>
              </a:spcBef>
              <a:spcAft>
                <a:spcPts val="0"/>
              </a:spcAft>
              <a:buClr>
                <a:srgbClr val="000000"/>
              </a:buClr>
              <a:buFont typeface="Arial"/>
              <a:buNone/>
            </a:pPr>
            <a:r>
              <a:t/>
            </a:r>
            <a:endParaRPr sz="900">
              <a:latin typeface="Consolas"/>
              <a:ea typeface="Consolas"/>
              <a:cs typeface="Consolas"/>
              <a:sym typeface="Consolas"/>
            </a:endParaRPr>
          </a:p>
          <a:p>
            <a:pPr indent="-69850" lvl="0" marL="0" marR="0" rtl="0" algn="l">
              <a:lnSpc>
                <a:spcPct val="100000"/>
              </a:lnSpc>
              <a:spcBef>
                <a:spcPts val="0"/>
              </a:spcBef>
              <a:spcAft>
                <a:spcPts val="0"/>
              </a:spcAft>
              <a:buClr>
                <a:srgbClr val="000000"/>
              </a:buClr>
              <a:buFont typeface="Arial"/>
              <a:buNone/>
            </a:pPr>
            <a:r>
              <a:t/>
            </a:r>
            <a:endParaRPr sz="900">
              <a:latin typeface="Consolas"/>
              <a:ea typeface="Consolas"/>
              <a:cs typeface="Consolas"/>
              <a:sym typeface="Consolas"/>
            </a:endParaRPr>
          </a:p>
          <a:p>
            <a:pPr lvl="0" rtl="0">
              <a:lnSpc>
                <a:spcPct val="131250"/>
              </a:lnSpc>
              <a:spcBef>
                <a:spcPts val="0"/>
              </a:spcBef>
              <a:spcAft>
                <a:spcPts val="1200"/>
              </a:spcAft>
              <a:buClr>
                <a:schemeClr val="dk1"/>
              </a:buClr>
              <a:buSzPct val="122222"/>
              <a:buFont typeface="Arial"/>
              <a:buNone/>
            </a:pPr>
            <a:r>
              <a:rPr lang="en-US" sz="900">
                <a:highlight>
                  <a:srgbClr val="FFFFFF"/>
                </a:highlight>
                <a:latin typeface="Consolas"/>
                <a:ea typeface="Consolas"/>
                <a:cs typeface="Consolas"/>
                <a:sym typeface="Consolas"/>
              </a:rPr>
              <a:t>var zoom = d3.behavior.zoom()</a:t>
            </a:r>
            <a:br>
              <a:rPr lang="en-US" sz="900">
                <a:highlight>
                  <a:srgbClr val="FFFFFF"/>
                </a:highlight>
                <a:latin typeface="Consolas"/>
                <a:ea typeface="Consolas"/>
                <a:cs typeface="Consolas"/>
                <a:sym typeface="Consolas"/>
              </a:rPr>
            </a:br>
            <a:r>
              <a:rPr lang="en-US" sz="900">
                <a:highlight>
                  <a:srgbClr val="FFFFFF"/>
                </a:highlight>
                <a:latin typeface="Consolas"/>
                <a:ea typeface="Consolas"/>
                <a:cs typeface="Consolas"/>
                <a:sym typeface="Consolas"/>
              </a:rPr>
              <a:t>    .scaleExtent([1, 10])</a:t>
            </a:r>
            <a:br>
              <a:rPr lang="en-US" sz="900">
                <a:highlight>
                  <a:srgbClr val="FFFFFF"/>
                </a:highlight>
                <a:latin typeface="Consolas"/>
                <a:ea typeface="Consolas"/>
                <a:cs typeface="Consolas"/>
                <a:sym typeface="Consolas"/>
              </a:rPr>
            </a:br>
            <a:r>
              <a:rPr lang="en-US" sz="900">
                <a:highlight>
                  <a:srgbClr val="FFFFFF"/>
                </a:highlight>
                <a:latin typeface="Consolas"/>
                <a:ea typeface="Consolas"/>
                <a:cs typeface="Consolas"/>
                <a:sym typeface="Consolas"/>
              </a:rPr>
              <a:t>    .on("zoom", zoomed);</a:t>
            </a:r>
          </a:p>
          <a:p>
            <a:pPr lvl="0" rtl="0">
              <a:lnSpc>
                <a:spcPct val="131250"/>
              </a:lnSpc>
              <a:spcBef>
                <a:spcPts val="0"/>
              </a:spcBef>
              <a:spcAft>
                <a:spcPts val="1200"/>
              </a:spcAft>
              <a:buClr>
                <a:schemeClr val="dk1"/>
              </a:buClr>
              <a:buSzPct val="122222"/>
              <a:buFont typeface="Arial"/>
              <a:buNone/>
            </a:pPr>
            <a:r>
              <a:rPr lang="en-US" sz="900">
                <a:highlight>
                  <a:srgbClr val="FFFFFF"/>
                </a:highlight>
                <a:latin typeface="Consolas"/>
                <a:ea typeface="Consolas"/>
                <a:cs typeface="Consolas"/>
                <a:sym typeface="Consolas"/>
              </a:rPr>
              <a:t>var svg = d3.select("body")</a:t>
            </a:r>
            <a:br>
              <a:rPr lang="en-US" sz="900">
                <a:highlight>
                  <a:srgbClr val="FFFFFF"/>
                </a:highlight>
                <a:latin typeface="Consolas"/>
                <a:ea typeface="Consolas"/>
                <a:cs typeface="Consolas"/>
                <a:sym typeface="Consolas"/>
              </a:rPr>
            </a:br>
            <a:r>
              <a:rPr lang="en-US" sz="900">
                <a:highlight>
                  <a:srgbClr val="FFFFFF"/>
                </a:highlight>
                <a:latin typeface="Consolas"/>
                <a:ea typeface="Consolas"/>
                <a:cs typeface="Consolas"/>
                <a:sym typeface="Consolas"/>
              </a:rPr>
              <a:t>    .append("svg")</a:t>
            </a:r>
            <a:br>
              <a:rPr lang="en-US" sz="900">
                <a:highlight>
                  <a:srgbClr val="FFFFFF"/>
                </a:highlight>
                <a:latin typeface="Consolas"/>
                <a:ea typeface="Consolas"/>
                <a:cs typeface="Consolas"/>
                <a:sym typeface="Consolas"/>
              </a:rPr>
            </a:br>
            <a:r>
              <a:rPr lang="en-US" sz="900">
                <a:highlight>
                  <a:srgbClr val="FFFFFF"/>
                </a:highlight>
                <a:latin typeface="Consolas"/>
                <a:ea typeface="Consolas"/>
                <a:cs typeface="Consolas"/>
                <a:sym typeface="Consolas"/>
              </a:rPr>
              <a:t>    .attr("width", w)</a:t>
            </a:r>
            <a:br>
              <a:rPr lang="en-US" sz="900">
                <a:highlight>
                  <a:srgbClr val="FFFFFF"/>
                </a:highlight>
                <a:latin typeface="Consolas"/>
                <a:ea typeface="Consolas"/>
                <a:cs typeface="Consolas"/>
                <a:sym typeface="Consolas"/>
              </a:rPr>
            </a:br>
            <a:r>
              <a:rPr lang="en-US" sz="900">
                <a:highlight>
                  <a:srgbClr val="FFFFFF"/>
                </a:highlight>
                <a:latin typeface="Consolas"/>
                <a:ea typeface="Consolas"/>
                <a:cs typeface="Consolas"/>
                <a:sym typeface="Consolas"/>
              </a:rPr>
              <a:t>    .attr("height", h)</a:t>
            </a:r>
            <a:br>
              <a:rPr lang="en-US" sz="900">
                <a:highlight>
                  <a:srgbClr val="FFFFFF"/>
                </a:highlight>
                <a:latin typeface="Consolas"/>
                <a:ea typeface="Consolas"/>
                <a:cs typeface="Consolas"/>
                <a:sym typeface="Consolas"/>
              </a:rPr>
            </a:br>
            <a:r>
              <a:rPr lang="en-US" sz="900">
                <a:highlight>
                  <a:srgbClr val="FFFFFF"/>
                </a:highlight>
                <a:latin typeface="Consolas"/>
                <a:ea typeface="Consolas"/>
                <a:cs typeface="Consolas"/>
                <a:sym typeface="Consolas"/>
              </a:rPr>
              <a:t>    .call(zoom);</a:t>
            </a:r>
          </a:p>
          <a:p>
            <a:pPr lvl="0" rtl="0">
              <a:lnSpc>
                <a:spcPct val="131250"/>
              </a:lnSpc>
              <a:spcBef>
                <a:spcPts val="0"/>
              </a:spcBef>
              <a:spcAft>
                <a:spcPts val="1200"/>
              </a:spcAft>
              <a:buClr>
                <a:schemeClr val="dk1"/>
              </a:buClr>
              <a:buFont typeface="Arial"/>
              <a:buNone/>
            </a:pPr>
            <a:r>
              <a:t/>
            </a:r>
            <a:endParaRPr sz="800">
              <a:solidFill>
                <a:srgbClr val="000088"/>
              </a:solidFill>
              <a:highlight>
                <a:srgbClr val="FFFFFF"/>
              </a:highlight>
              <a:latin typeface="Consolas"/>
              <a:ea typeface="Consolas"/>
              <a:cs typeface="Consolas"/>
              <a:sym typeface="Consolas"/>
            </a:endParaRP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p:txBody>
      </p:sp>
      <p:pic>
        <p:nvPicPr>
          <p:cNvPr id="501" name="Shape 501"/>
          <p:cNvPicPr preferRelativeResize="0"/>
          <p:nvPr/>
        </p:nvPicPr>
        <p:blipFill>
          <a:blip r:embed="rId4">
            <a:alphaModFix/>
          </a:blip>
          <a:stretch>
            <a:fillRect/>
          </a:stretch>
        </p:blipFill>
        <p:spPr>
          <a:xfrm>
            <a:off x="2514075" y="3658587"/>
            <a:ext cx="2758699" cy="1655225"/>
          </a:xfrm>
          <a:prstGeom prst="rect">
            <a:avLst/>
          </a:prstGeom>
          <a:noFill/>
          <a:ln>
            <a:noFill/>
          </a:ln>
        </p:spPr>
      </p:pic>
      <p:pic>
        <p:nvPicPr>
          <p:cNvPr id="502" name="Shape 502"/>
          <p:cNvPicPr preferRelativeResize="0"/>
          <p:nvPr/>
        </p:nvPicPr>
        <p:blipFill>
          <a:blip r:embed="rId5">
            <a:alphaModFix/>
          </a:blip>
          <a:stretch>
            <a:fillRect/>
          </a:stretch>
        </p:blipFill>
        <p:spPr>
          <a:xfrm>
            <a:off x="5765975" y="3659925"/>
            <a:ext cx="2758700" cy="1652576"/>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nvSpPr>
        <p:spPr>
          <a:xfrm>
            <a:off x="8448675" y="6488112"/>
            <a:ext cx="652462" cy="341311"/>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pic>
        <p:nvPicPr>
          <p:cNvPr id="117" name="Shape 117"/>
          <p:cNvPicPr preferRelativeResize="0"/>
          <p:nvPr/>
        </p:nvPicPr>
        <p:blipFill>
          <a:blip r:embed="rId3">
            <a:alphaModFix/>
          </a:blip>
          <a:stretch>
            <a:fillRect/>
          </a:stretch>
        </p:blipFill>
        <p:spPr>
          <a:xfrm>
            <a:off x="388575" y="1145587"/>
            <a:ext cx="3553649" cy="4566824"/>
          </a:xfrm>
          <a:prstGeom prst="rect">
            <a:avLst/>
          </a:prstGeom>
          <a:noFill/>
          <a:ln>
            <a:noFill/>
          </a:ln>
        </p:spPr>
      </p:pic>
      <p:pic>
        <p:nvPicPr>
          <p:cNvPr id="118" name="Shape 118"/>
          <p:cNvPicPr preferRelativeResize="0"/>
          <p:nvPr/>
        </p:nvPicPr>
        <p:blipFill rotWithShape="1">
          <a:blip r:embed="rId4">
            <a:alphaModFix/>
          </a:blip>
          <a:srcRect b="22170" l="0" r="0" t="6745"/>
          <a:stretch/>
        </p:blipFill>
        <p:spPr>
          <a:xfrm>
            <a:off x="4084725" y="2616025"/>
            <a:ext cx="4723175" cy="1916624"/>
          </a:xfrm>
          <a:prstGeom prst="rect">
            <a:avLst/>
          </a:prstGeom>
          <a:noFill/>
          <a:ln>
            <a:noFill/>
          </a:ln>
        </p:spPr>
      </p:pic>
      <p:sp>
        <p:nvSpPr>
          <p:cNvPr id="119" name="Shape 119"/>
          <p:cNvSpPr txBox="1"/>
          <p:nvPr/>
        </p:nvSpPr>
        <p:spPr>
          <a:xfrm>
            <a:off x="4123875" y="1144525"/>
            <a:ext cx="4723199" cy="1271700"/>
          </a:xfrm>
          <a:prstGeom prst="rect">
            <a:avLst/>
          </a:prstGeom>
          <a:noFill/>
          <a:ln>
            <a:noFill/>
          </a:ln>
        </p:spPr>
        <p:txBody>
          <a:bodyPr anchorCtr="0" anchor="t" bIns="91425" lIns="91425" rIns="91425" tIns="91425">
            <a:noAutofit/>
          </a:bodyPr>
          <a:lstStyle/>
          <a:p>
            <a:pPr lvl="0">
              <a:spcBef>
                <a:spcPts val="0"/>
              </a:spcBef>
              <a:buNone/>
            </a:pPr>
            <a:r>
              <a:rPr lang="en-US"/>
              <a:t>Los datos, mostrados correctamente aportan valor y dan información que permite tomar decisiones correctas.</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7" name="Shape 507"/>
        <p:cNvGrpSpPr/>
        <p:nvPr/>
      </p:nvGrpSpPr>
      <p:grpSpPr>
        <a:xfrm>
          <a:off x="0" y="0"/>
          <a:ext cx="0" cy="0"/>
          <a:chOff x="0" y="0"/>
          <a:chExt cx="0" cy="0"/>
        </a:xfrm>
      </p:grpSpPr>
      <p:sp>
        <p:nvSpPr>
          <p:cNvPr id="508" name="Shape 508"/>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509" name="Shape 509"/>
          <p:cNvSpPr txBox="1"/>
          <p:nvPr/>
        </p:nvSpPr>
        <p:spPr>
          <a:xfrm>
            <a:off x="5132125" y="5313825"/>
            <a:ext cx="3887699" cy="972000"/>
          </a:xfrm>
          <a:prstGeom prst="rect">
            <a:avLst/>
          </a:prstGeom>
          <a:noFill/>
          <a:ln>
            <a:noFill/>
          </a:ln>
        </p:spPr>
        <p:txBody>
          <a:bodyPr anchorCtr="0" anchor="ctr" bIns="91425" lIns="91425" rIns="91425" tIns="91425">
            <a:noAutofit/>
          </a:bodyPr>
          <a:lstStyle/>
          <a:p>
            <a:pPr lvl="0" rtl="0">
              <a:spcBef>
                <a:spcPts val="0"/>
              </a:spcBef>
              <a:buNone/>
            </a:pPr>
            <a:r>
              <a:rPr lang="en-US" u="sng">
                <a:solidFill>
                  <a:schemeClr val="hlink"/>
                </a:solidFill>
                <a:hlinkClick r:id="rId3"/>
              </a:rPr>
              <a:t>https://jsfiddle.net/ddgcarbayo/khoej3Lg/3/</a:t>
            </a:r>
            <a:r>
              <a:rPr lang="en-US"/>
              <a:t> </a:t>
            </a:r>
          </a:p>
        </p:txBody>
      </p:sp>
      <p:sp>
        <p:nvSpPr>
          <p:cNvPr id="510" name="Shape 510"/>
          <p:cNvSpPr txBox="1"/>
          <p:nvPr/>
        </p:nvSpPr>
        <p:spPr>
          <a:xfrm>
            <a:off x="299750" y="1126850"/>
            <a:ext cx="8420399" cy="4214699"/>
          </a:xfrm>
          <a:prstGeom prst="rect">
            <a:avLst/>
          </a:prstGeom>
          <a:noFill/>
          <a:ln>
            <a:noFill/>
          </a:ln>
        </p:spPr>
        <p:txBody>
          <a:bodyPr anchorCtr="0" anchor="t" bIns="91425" lIns="91425" rIns="91425" tIns="91425">
            <a:noAutofit/>
          </a:bodyPr>
          <a:lstStyle/>
          <a:p>
            <a:pPr indent="-69850" lvl="0" marL="0" marR="0" rtl="0" algn="l">
              <a:lnSpc>
                <a:spcPct val="145000"/>
              </a:lnSpc>
              <a:spcBef>
                <a:spcPts val="0"/>
              </a:spcBef>
              <a:spcAft>
                <a:spcPts val="0"/>
              </a:spcAft>
              <a:buClr>
                <a:schemeClr val="dk1"/>
              </a:buClr>
              <a:buFont typeface="Arial"/>
              <a:buNone/>
            </a:pPr>
            <a:r>
              <a:rPr lang="en-US"/>
              <a:t>Drag</a:t>
            </a:r>
          </a:p>
          <a:p>
            <a:pPr indent="-69850" lvl="0" marL="0" marR="0" rtl="0" algn="l">
              <a:lnSpc>
                <a:spcPct val="145000"/>
              </a:lnSpc>
              <a:spcBef>
                <a:spcPts val="0"/>
              </a:spcBef>
              <a:spcAft>
                <a:spcPts val="0"/>
              </a:spcAft>
              <a:buClr>
                <a:schemeClr val="dk1"/>
              </a:buClr>
              <a:buFont typeface="Arial"/>
              <a:buNone/>
            </a:pPr>
            <a:r>
              <a:t/>
            </a:r>
            <a:endParaRPr/>
          </a:p>
          <a:p>
            <a:pPr lvl="0" rtl="0">
              <a:lnSpc>
                <a:spcPct val="131250"/>
              </a:lnSpc>
              <a:spcBef>
                <a:spcPts val="0"/>
              </a:spcBef>
              <a:spcAft>
                <a:spcPts val="1200"/>
              </a:spcAft>
              <a:buClr>
                <a:schemeClr val="dk1"/>
              </a:buClr>
              <a:buSzPct val="122222"/>
              <a:buFont typeface="Arial"/>
              <a:buNone/>
            </a:pPr>
            <a:r>
              <a:rPr lang="en-US" sz="900">
                <a:latin typeface="Consolas"/>
                <a:ea typeface="Consolas"/>
                <a:cs typeface="Consolas"/>
                <a:sym typeface="Consolas"/>
              </a:rPr>
              <a:t>var drag = d3.behavior.drag()</a:t>
            </a:r>
            <a:br>
              <a:rPr lang="en-US" sz="900">
                <a:latin typeface="Consolas"/>
                <a:ea typeface="Consolas"/>
                <a:cs typeface="Consolas"/>
                <a:sym typeface="Consolas"/>
              </a:rPr>
            </a:br>
            <a:r>
              <a:rPr lang="en-US" sz="900">
                <a:latin typeface="Consolas"/>
                <a:ea typeface="Consolas"/>
                <a:cs typeface="Consolas"/>
                <a:sym typeface="Consolas"/>
              </a:rPr>
              <a:t>    .origin(function(d) { return d; })</a:t>
            </a:r>
            <a:br>
              <a:rPr lang="en-US" sz="900">
                <a:latin typeface="Consolas"/>
                <a:ea typeface="Consolas"/>
                <a:cs typeface="Consolas"/>
                <a:sym typeface="Consolas"/>
              </a:rPr>
            </a:br>
            <a:r>
              <a:rPr lang="en-US" sz="900">
                <a:latin typeface="Consolas"/>
                <a:ea typeface="Consolas"/>
                <a:cs typeface="Consolas"/>
                <a:sym typeface="Consolas"/>
              </a:rPr>
              <a:t>    .on("dragstart", dragstarted)</a:t>
            </a:r>
            <a:br>
              <a:rPr lang="en-US" sz="900">
                <a:latin typeface="Consolas"/>
                <a:ea typeface="Consolas"/>
                <a:cs typeface="Consolas"/>
                <a:sym typeface="Consolas"/>
              </a:rPr>
            </a:br>
            <a:r>
              <a:rPr lang="en-US" sz="900">
                <a:latin typeface="Consolas"/>
                <a:ea typeface="Consolas"/>
                <a:cs typeface="Consolas"/>
                <a:sym typeface="Consolas"/>
              </a:rPr>
              <a:t>    .on("drag", dragged)</a:t>
            </a:r>
            <a:br>
              <a:rPr lang="en-US" sz="900">
                <a:latin typeface="Consolas"/>
                <a:ea typeface="Consolas"/>
                <a:cs typeface="Consolas"/>
                <a:sym typeface="Consolas"/>
              </a:rPr>
            </a:br>
            <a:r>
              <a:rPr lang="en-US" sz="900">
                <a:latin typeface="Consolas"/>
                <a:ea typeface="Consolas"/>
                <a:cs typeface="Consolas"/>
                <a:sym typeface="Consolas"/>
              </a:rPr>
              <a:t>    .on("dragend", dragended);</a:t>
            </a:r>
          </a:p>
          <a:p>
            <a:pPr lvl="0" rtl="0">
              <a:lnSpc>
                <a:spcPct val="131250"/>
              </a:lnSpc>
              <a:spcBef>
                <a:spcPts val="0"/>
              </a:spcBef>
              <a:spcAft>
                <a:spcPts val="1200"/>
              </a:spcAft>
              <a:buClr>
                <a:schemeClr val="dk1"/>
              </a:buClr>
              <a:buSzPct val="122222"/>
              <a:buFont typeface="Arial"/>
              <a:buNone/>
            </a:pPr>
            <a:r>
              <a:rPr lang="en-US" sz="900">
                <a:latin typeface="Consolas"/>
                <a:ea typeface="Consolas"/>
                <a:cs typeface="Consolas"/>
                <a:sym typeface="Consolas"/>
              </a:rPr>
              <a:t>function dragstarted(d) {</a:t>
            </a:r>
            <a:br>
              <a:rPr lang="en-US" sz="900">
                <a:latin typeface="Consolas"/>
                <a:ea typeface="Consolas"/>
                <a:cs typeface="Consolas"/>
                <a:sym typeface="Consolas"/>
              </a:rPr>
            </a:br>
            <a:r>
              <a:rPr lang="en-US" sz="900">
                <a:latin typeface="Consolas"/>
                <a:ea typeface="Consolas"/>
                <a:cs typeface="Consolas"/>
                <a:sym typeface="Consolas"/>
              </a:rPr>
              <a:t>  d3.event.sourceEvent.stopPropagation();</a:t>
            </a:r>
            <a:br>
              <a:rPr lang="en-US" sz="900">
                <a:latin typeface="Consolas"/>
                <a:ea typeface="Consolas"/>
                <a:cs typeface="Consolas"/>
                <a:sym typeface="Consolas"/>
              </a:rPr>
            </a:br>
            <a:r>
              <a:rPr lang="en-US" sz="900">
                <a:latin typeface="Consolas"/>
                <a:ea typeface="Consolas"/>
                <a:cs typeface="Consolas"/>
                <a:sym typeface="Consolas"/>
              </a:rPr>
              <a:t>  d3.select(this).classed("dragging", true);</a:t>
            </a:r>
            <a:br>
              <a:rPr lang="en-US" sz="900">
                <a:latin typeface="Consolas"/>
                <a:ea typeface="Consolas"/>
                <a:cs typeface="Consolas"/>
                <a:sym typeface="Consolas"/>
              </a:rPr>
            </a:br>
            <a:r>
              <a:rPr lang="en-US" sz="900">
                <a:latin typeface="Consolas"/>
                <a:ea typeface="Consolas"/>
                <a:cs typeface="Consolas"/>
                <a:sym typeface="Consolas"/>
              </a:rPr>
              <a:t>}</a:t>
            </a:r>
          </a:p>
          <a:p>
            <a:pPr lvl="0" rtl="0">
              <a:lnSpc>
                <a:spcPct val="131250"/>
              </a:lnSpc>
              <a:spcBef>
                <a:spcPts val="0"/>
              </a:spcBef>
              <a:spcAft>
                <a:spcPts val="1200"/>
              </a:spcAft>
              <a:buClr>
                <a:schemeClr val="dk1"/>
              </a:buClr>
              <a:buSzPct val="122222"/>
              <a:buFont typeface="Arial"/>
              <a:buNone/>
            </a:pPr>
            <a:r>
              <a:rPr lang="en-US" sz="900">
                <a:latin typeface="Consolas"/>
                <a:ea typeface="Consolas"/>
                <a:cs typeface="Consolas"/>
                <a:sym typeface="Consolas"/>
              </a:rPr>
              <a:t>function dragged(d) {</a:t>
            </a:r>
            <a:br>
              <a:rPr lang="en-US" sz="900">
                <a:latin typeface="Consolas"/>
                <a:ea typeface="Consolas"/>
                <a:cs typeface="Consolas"/>
                <a:sym typeface="Consolas"/>
              </a:rPr>
            </a:br>
            <a:r>
              <a:rPr lang="en-US" sz="900">
                <a:latin typeface="Consolas"/>
                <a:ea typeface="Consolas"/>
                <a:cs typeface="Consolas"/>
                <a:sym typeface="Consolas"/>
              </a:rPr>
              <a:t>  d3.select(this).attr("cx", d3.event.sourceEvent.offsetX).attr("cy", d3.event.sourceEvent.offsetY);</a:t>
            </a:r>
            <a:br>
              <a:rPr lang="en-US" sz="900">
                <a:latin typeface="Consolas"/>
                <a:ea typeface="Consolas"/>
                <a:cs typeface="Consolas"/>
                <a:sym typeface="Consolas"/>
              </a:rPr>
            </a:br>
            <a:r>
              <a:rPr lang="en-US" sz="900">
                <a:latin typeface="Consolas"/>
                <a:ea typeface="Consolas"/>
                <a:cs typeface="Consolas"/>
                <a:sym typeface="Consolas"/>
              </a:rPr>
              <a:t>}</a:t>
            </a:r>
          </a:p>
          <a:p>
            <a:pPr lvl="0" rtl="0">
              <a:lnSpc>
                <a:spcPct val="131250"/>
              </a:lnSpc>
              <a:spcBef>
                <a:spcPts val="0"/>
              </a:spcBef>
              <a:spcAft>
                <a:spcPts val="1200"/>
              </a:spcAft>
              <a:buClr>
                <a:schemeClr val="dk1"/>
              </a:buClr>
              <a:buSzPct val="122222"/>
              <a:buFont typeface="Arial"/>
              <a:buNone/>
            </a:pPr>
            <a:r>
              <a:rPr lang="en-US" sz="900">
                <a:latin typeface="Consolas"/>
                <a:ea typeface="Consolas"/>
                <a:cs typeface="Consolas"/>
                <a:sym typeface="Consolas"/>
              </a:rPr>
              <a:t>function dragended(d) {</a:t>
            </a:r>
            <a:br>
              <a:rPr lang="en-US" sz="900">
                <a:latin typeface="Consolas"/>
                <a:ea typeface="Consolas"/>
                <a:cs typeface="Consolas"/>
                <a:sym typeface="Consolas"/>
              </a:rPr>
            </a:br>
            <a:r>
              <a:rPr lang="en-US" sz="900">
                <a:latin typeface="Consolas"/>
                <a:ea typeface="Consolas"/>
                <a:cs typeface="Consolas"/>
                <a:sym typeface="Consolas"/>
              </a:rPr>
              <a:t>  d3.select(this).classed("dragging", false);</a:t>
            </a:r>
            <a:br>
              <a:rPr lang="en-US" sz="900">
                <a:latin typeface="Consolas"/>
                <a:ea typeface="Consolas"/>
                <a:cs typeface="Consolas"/>
                <a:sym typeface="Consolas"/>
              </a:rPr>
            </a:br>
            <a:r>
              <a:rPr lang="en-US" sz="900">
                <a:latin typeface="Consolas"/>
                <a:ea typeface="Consolas"/>
                <a:cs typeface="Consolas"/>
                <a:sym typeface="Consolas"/>
              </a:rPr>
              <a:t>}</a:t>
            </a:r>
          </a:p>
          <a:p>
            <a:pPr lvl="0" rtl="0">
              <a:lnSpc>
                <a:spcPct val="131250"/>
              </a:lnSpc>
              <a:spcBef>
                <a:spcPts val="0"/>
              </a:spcBef>
              <a:spcAft>
                <a:spcPts val="1200"/>
              </a:spcAft>
              <a:buClr>
                <a:schemeClr val="dk1"/>
              </a:buClr>
              <a:buFont typeface="Arial"/>
              <a:buNone/>
            </a:pPr>
            <a:r>
              <a:t/>
            </a:r>
            <a:endParaRPr sz="900">
              <a:latin typeface="Consolas"/>
              <a:ea typeface="Consolas"/>
              <a:cs typeface="Consolas"/>
              <a:sym typeface="Consolas"/>
            </a:endParaRPr>
          </a:p>
          <a:p>
            <a:pPr lvl="0" rtl="0">
              <a:lnSpc>
                <a:spcPct val="131250"/>
              </a:lnSpc>
              <a:spcBef>
                <a:spcPts val="0"/>
              </a:spcBef>
              <a:spcAft>
                <a:spcPts val="1200"/>
              </a:spcAft>
              <a:buClr>
                <a:schemeClr val="dk1"/>
              </a:buClr>
              <a:buSzPct val="122222"/>
              <a:buFont typeface="Arial"/>
              <a:buNone/>
            </a:pPr>
            <a:r>
              <a:rPr lang="en-US" sz="900">
                <a:latin typeface="Consolas"/>
                <a:ea typeface="Consolas"/>
                <a:cs typeface="Consolas"/>
                <a:sym typeface="Consolas"/>
              </a:rPr>
              <a:t>g.selectAll("circle")</a:t>
            </a:r>
            <a:br>
              <a:rPr lang="en-US" sz="900">
                <a:latin typeface="Consolas"/>
                <a:ea typeface="Consolas"/>
                <a:cs typeface="Consolas"/>
                <a:sym typeface="Consolas"/>
              </a:rPr>
            </a:br>
            <a:r>
              <a:rPr lang="en-US" sz="900">
                <a:latin typeface="Consolas"/>
                <a:ea typeface="Consolas"/>
                <a:cs typeface="Consolas"/>
                <a:sym typeface="Consolas"/>
              </a:rPr>
              <a:t>    .call(drag);</a:t>
            </a:r>
          </a:p>
          <a:p>
            <a:pPr lvl="0" rtl="0">
              <a:lnSpc>
                <a:spcPct val="131250"/>
              </a:lnSpc>
              <a:spcBef>
                <a:spcPts val="0"/>
              </a:spcBef>
              <a:spcAft>
                <a:spcPts val="1200"/>
              </a:spcAft>
              <a:buClr>
                <a:schemeClr val="dk1"/>
              </a:buClr>
              <a:buFont typeface="Arial"/>
              <a:buNone/>
            </a:pPr>
            <a:r>
              <a:t/>
            </a:r>
            <a:endParaRPr sz="900">
              <a:latin typeface="Consolas"/>
              <a:ea typeface="Consolas"/>
              <a:cs typeface="Consolas"/>
              <a:sym typeface="Consolas"/>
            </a:endParaRPr>
          </a:p>
          <a:p>
            <a:pPr lvl="0" rtl="0">
              <a:lnSpc>
                <a:spcPct val="131250"/>
              </a:lnSpc>
              <a:spcBef>
                <a:spcPts val="0"/>
              </a:spcBef>
              <a:spcAft>
                <a:spcPts val="1200"/>
              </a:spcAft>
              <a:buClr>
                <a:schemeClr val="dk1"/>
              </a:buClr>
              <a:buFont typeface="Arial"/>
              <a:buNone/>
            </a:pPr>
            <a:r>
              <a:t/>
            </a:r>
            <a:endParaRPr sz="900">
              <a:latin typeface="Consolas"/>
              <a:ea typeface="Consolas"/>
              <a:cs typeface="Consolas"/>
              <a:sym typeface="Consolas"/>
            </a:endParaRPr>
          </a:p>
          <a:p>
            <a:pPr lvl="0" rtl="0">
              <a:lnSpc>
                <a:spcPct val="131250"/>
              </a:lnSpc>
              <a:spcBef>
                <a:spcPts val="0"/>
              </a:spcBef>
              <a:spcAft>
                <a:spcPts val="1200"/>
              </a:spcAft>
              <a:buClr>
                <a:schemeClr val="dk1"/>
              </a:buClr>
              <a:buFont typeface="Arial"/>
              <a:buNone/>
            </a:pPr>
            <a:r>
              <a:t/>
            </a:r>
            <a:endParaRPr sz="900">
              <a:latin typeface="Consolas"/>
              <a:ea typeface="Consolas"/>
              <a:cs typeface="Consolas"/>
              <a:sym typeface="Consolas"/>
            </a:endParaRPr>
          </a:p>
          <a:p>
            <a:pPr lvl="0" rtl="0">
              <a:lnSpc>
                <a:spcPct val="131250"/>
              </a:lnSpc>
              <a:spcBef>
                <a:spcPts val="0"/>
              </a:spcBef>
              <a:spcAft>
                <a:spcPts val="1200"/>
              </a:spcAft>
              <a:buClr>
                <a:schemeClr val="dk1"/>
              </a:buClr>
              <a:buFont typeface="Arial"/>
              <a:buNone/>
            </a:pPr>
            <a:r>
              <a:t/>
            </a:r>
            <a:endParaRPr sz="800">
              <a:solidFill>
                <a:srgbClr val="000088"/>
              </a:solidFill>
              <a:highlight>
                <a:srgbClr val="FFFFFF"/>
              </a:highlight>
              <a:latin typeface="Consolas"/>
              <a:ea typeface="Consolas"/>
              <a:cs typeface="Consolas"/>
              <a:sym typeface="Consolas"/>
            </a:endParaRP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5" name="Shape 515"/>
        <p:cNvGrpSpPr/>
        <p:nvPr/>
      </p:nvGrpSpPr>
      <p:grpSpPr>
        <a:xfrm>
          <a:off x="0" y="0"/>
          <a:ext cx="0" cy="0"/>
          <a:chOff x="0" y="0"/>
          <a:chExt cx="0" cy="0"/>
        </a:xfrm>
      </p:grpSpPr>
      <p:sp>
        <p:nvSpPr>
          <p:cNvPr id="516" name="Shape 516"/>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517" name="Shape 517"/>
          <p:cNvSpPr txBox="1"/>
          <p:nvPr/>
        </p:nvSpPr>
        <p:spPr>
          <a:xfrm>
            <a:off x="2894900" y="5313825"/>
            <a:ext cx="6124799" cy="972000"/>
          </a:xfrm>
          <a:prstGeom prst="rect">
            <a:avLst/>
          </a:prstGeom>
          <a:noFill/>
          <a:ln>
            <a:noFill/>
          </a:ln>
        </p:spPr>
        <p:txBody>
          <a:bodyPr anchorCtr="0" anchor="ctr" bIns="91425" lIns="91425" rIns="91425" tIns="91425">
            <a:noAutofit/>
          </a:bodyPr>
          <a:lstStyle/>
          <a:p>
            <a:pPr lvl="0" rtl="0" algn="r">
              <a:spcBef>
                <a:spcPts val="0"/>
              </a:spcBef>
              <a:buNone/>
            </a:pPr>
            <a:r>
              <a:rPr lang="en-US" u="sng">
                <a:solidFill>
                  <a:schemeClr val="hlink"/>
                </a:solidFill>
                <a:hlinkClick r:id="rId3"/>
              </a:rPr>
              <a:t>https://jsfiddle.net/ddgcarbayo/khoej3Lg/4/</a:t>
            </a:r>
            <a:br>
              <a:rPr lang="en-US"/>
            </a:br>
            <a:r>
              <a:rPr lang="en-US" u="sng">
                <a:solidFill>
                  <a:schemeClr val="hlink"/>
                </a:solidFill>
                <a:hlinkClick r:id="rId4"/>
              </a:rPr>
              <a:t>http://examples.oreilly.com/0636920026938/chapter_10/06_smoother.html</a:t>
            </a:r>
            <a:r>
              <a:rPr lang="en-US"/>
              <a:t>  </a:t>
            </a:r>
          </a:p>
        </p:txBody>
      </p:sp>
      <p:sp>
        <p:nvSpPr>
          <p:cNvPr id="518" name="Shape 518"/>
          <p:cNvSpPr txBox="1"/>
          <p:nvPr/>
        </p:nvSpPr>
        <p:spPr>
          <a:xfrm>
            <a:off x="299750" y="1126850"/>
            <a:ext cx="8420399" cy="4214699"/>
          </a:xfrm>
          <a:prstGeom prst="rect">
            <a:avLst/>
          </a:prstGeom>
          <a:noFill/>
          <a:ln>
            <a:noFill/>
          </a:ln>
        </p:spPr>
        <p:txBody>
          <a:bodyPr anchorCtr="0" anchor="t" bIns="91425" lIns="91425" rIns="91425" tIns="91425">
            <a:noAutofit/>
          </a:bodyPr>
          <a:lstStyle/>
          <a:p>
            <a:pPr indent="-69850" lvl="0" marL="0" marR="0" rtl="0" algn="l">
              <a:lnSpc>
                <a:spcPct val="145000"/>
              </a:lnSpc>
              <a:spcBef>
                <a:spcPts val="0"/>
              </a:spcBef>
              <a:spcAft>
                <a:spcPts val="0"/>
              </a:spcAft>
              <a:buClr>
                <a:schemeClr val="dk1"/>
              </a:buClr>
              <a:buFont typeface="Arial"/>
              <a:buNone/>
            </a:pPr>
            <a:r>
              <a:rPr lang="en-US"/>
              <a:t>Eventos</a:t>
            </a:r>
          </a:p>
          <a:p>
            <a:pPr indent="-69850" lvl="0" marL="0" marR="0" rtl="0" algn="l">
              <a:lnSpc>
                <a:spcPct val="145000"/>
              </a:lnSpc>
              <a:spcBef>
                <a:spcPts val="0"/>
              </a:spcBef>
              <a:spcAft>
                <a:spcPts val="0"/>
              </a:spcAft>
              <a:buClr>
                <a:schemeClr val="dk1"/>
              </a:buClr>
              <a:buFont typeface="Arial"/>
              <a:buNone/>
            </a:pPr>
            <a:r>
              <a:t/>
            </a:r>
            <a:endParaRPr/>
          </a:p>
          <a:p>
            <a:pPr indent="-69850" lvl="0" marL="0" marR="0" rtl="0">
              <a:lnSpc>
                <a:spcPct val="115000"/>
              </a:lnSpc>
              <a:spcBef>
                <a:spcPts val="0"/>
              </a:spcBef>
              <a:spcAft>
                <a:spcPts val="1500"/>
              </a:spcAft>
              <a:buClr>
                <a:schemeClr val="dk1"/>
              </a:buClr>
              <a:buSzPct val="110000"/>
              <a:buFont typeface="Arial"/>
              <a:buNone/>
            </a:pPr>
            <a:r>
              <a:rPr lang="en-US" sz="1000">
                <a:latin typeface="Consolas"/>
                <a:ea typeface="Consolas"/>
                <a:cs typeface="Consolas"/>
                <a:sym typeface="Consolas"/>
              </a:rPr>
              <a:t>g.selectAll("circle")</a:t>
            </a:r>
            <a:br>
              <a:rPr lang="en-US" sz="1000">
                <a:latin typeface="Consolas"/>
                <a:ea typeface="Consolas"/>
                <a:cs typeface="Consolas"/>
                <a:sym typeface="Consolas"/>
              </a:rPr>
            </a:br>
            <a:r>
              <a:rPr lang="en-US" sz="1000">
                <a:latin typeface="Consolas"/>
                <a:ea typeface="Consolas"/>
                <a:cs typeface="Consolas"/>
                <a:sym typeface="Consolas"/>
              </a:rPr>
              <a:t>    .on("mouseover", function() {</a:t>
            </a:r>
            <a:br>
              <a:rPr lang="en-US" sz="1000">
                <a:latin typeface="Consolas"/>
                <a:ea typeface="Consolas"/>
                <a:cs typeface="Consolas"/>
                <a:sym typeface="Consolas"/>
              </a:rPr>
            </a:br>
            <a:r>
              <a:rPr lang="en-US" sz="1000">
                <a:latin typeface="Consolas"/>
                <a:ea typeface="Consolas"/>
                <a:cs typeface="Consolas"/>
                <a:sym typeface="Consolas"/>
              </a:rPr>
              <a:t>        d3.select(this)</a:t>
            </a:r>
            <a:br>
              <a:rPr lang="en-US" sz="1000">
                <a:latin typeface="Consolas"/>
                <a:ea typeface="Consolas"/>
                <a:cs typeface="Consolas"/>
                <a:sym typeface="Consolas"/>
              </a:rPr>
            </a:br>
            <a:r>
              <a:rPr lang="en-US" sz="1000">
                <a:latin typeface="Consolas"/>
                <a:ea typeface="Consolas"/>
                <a:cs typeface="Consolas"/>
                <a:sym typeface="Consolas"/>
              </a:rPr>
              <a:t>          .attr("fill", "orange");</a:t>
            </a:r>
            <a:br>
              <a:rPr lang="en-US" sz="1000">
                <a:latin typeface="Consolas"/>
                <a:ea typeface="Consolas"/>
                <a:cs typeface="Consolas"/>
                <a:sym typeface="Consolas"/>
              </a:rPr>
            </a:br>
            <a:r>
              <a:rPr lang="en-US" sz="1000">
                <a:latin typeface="Consolas"/>
                <a:ea typeface="Consolas"/>
                <a:cs typeface="Consolas"/>
                <a:sym typeface="Consolas"/>
              </a:rPr>
              <a:t>    })</a:t>
            </a:r>
            <a:br>
              <a:rPr lang="en-US" sz="1000">
                <a:latin typeface="Consolas"/>
                <a:ea typeface="Consolas"/>
                <a:cs typeface="Consolas"/>
                <a:sym typeface="Consolas"/>
              </a:rPr>
            </a:br>
            <a:r>
              <a:rPr lang="en-US" sz="1000">
                <a:latin typeface="Consolas"/>
                <a:ea typeface="Consolas"/>
                <a:cs typeface="Consolas"/>
                <a:sym typeface="Consolas"/>
              </a:rPr>
              <a:t>    .on("mouseout", function(d) {</a:t>
            </a:r>
            <a:br>
              <a:rPr lang="en-US" sz="1000">
                <a:latin typeface="Consolas"/>
                <a:ea typeface="Consolas"/>
                <a:cs typeface="Consolas"/>
                <a:sym typeface="Consolas"/>
              </a:rPr>
            </a:br>
            <a:r>
              <a:rPr lang="en-US" sz="1000">
                <a:latin typeface="Consolas"/>
                <a:ea typeface="Consolas"/>
                <a:cs typeface="Consolas"/>
                <a:sym typeface="Consolas"/>
              </a:rPr>
              <a:t>        d3.select(this)</a:t>
            </a:r>
            <a:br>
              <a:rPr lang="en-US" sz="1000">
                <a:latin typeface="Consolas"/>
                <a:ea typeface="Consolas"/>
                <a:cs typeface="Consolas"/>
                <a:sym typeface="Consolas"/>
              </a:rPr>
            </a:br>
            <a:r>
              <a:rPr lang="en-US" sz="1000">
                <a:latin typeface="Consolas"/>
                <a:ea typeface="Consolas"/>
                <a:cs typeface="Consolas"/>
                <a:sym typeface="Consolas"/>
              </a:rPr>
              <a:t>          .transition()</a:t>
            </a:r>
            <a:br>
              <a:rPr lang="en-US" sz="1000">
                <a:latin typeface="Consolas"/>
                <a:ea typeface="Consolas"/>
                <a:cs typeface="Consolas"/>
                <a:sym typeface="Consolas"/>
              </a:rPr>
            </a:br>
            <a:r>
              <a:rPr lang="en-US" sz="1000">
                <a:latin typeface="Consolas"/>
                <a:ea typeface="Consolas"/>
                <a:cs typeface="Consolas"/>
                <a:sym typeface="Consolas"/>
              </a:rPr>
              <a:t>          .duration(250)</a:t>
            </a:r>
            <a:br>
              <a:rPr lang="en-US" sz="1000">
                <a:latin typeface="Consolas"/>
                <a:ea typeface="Consolas"/>
                <a:cs typeface="Consolas"/>
                <a:sym typeface="Consolas"/>
              </a:rPr>
            </a:br>
            <a:r>
              <a:rPr lang="en-US" sz="1000">
                <a:latin typeface="Consolas"/>
                <a:ea typeface="Consolas"/>
                <a:cs typeface="Consolas"/>
                <a:sym typeface="Consolas"/>
              </a:rPr>
              <a:t>          .attr("fill", "rgb(0, 0, " + (d * 10) + ")");</a:t>
            </a:r>
            <a:br>
              <a:rPr lang="en-US" sz="1000">
                <a:latin typeface="Consolas"/>
                <a:ea typeface="Consolas"/>
                <a:cs typeface="Consolas"/>
                <a:sym typeface="Consolas"/>
              </a:rPr>
            </a:br>
            <a:r>
              <a:rPr lang="en-US" sz="1000">
                <a:latin typeface="Consolas"/>
                <a:ea typeface="Consolas"/>
                <a:cs typeface="Consolas"/>
                <a:sym typeface="Consolas"/>
              </a:rPr>
              <a:t>	  });</a:t>
            </a:r>
          </a:p>
          <a:p>
            <a:pPr indent="-69850" lvl="0" marL="0" marR="0" rtl="0">
              <a:lnSpc>
                <a:spcPct val="115000"/>
              </a:lnSpc>
              <a:spcBef>
                <a:spcPts val="0"/>
              </a:spcBef>
              <a:spcAft>
                <a:spcPts val="1500"/>
              </a:spcAft>
              <a:buClr>
                <a:schemeClr val="dk1"/>
              </a:buClr>
              <a:buFont typeface="Arial"/>
              <a:buNone/>
            </a:pPr>
            <a:r>
              <a:t/>
            </a:r>
            <a:endParaRPr sz="1000">
              <a:solidFill>
                <a:srgbClr val="F8F8F8"/>
              </a:solidFill>
              <a:highlight>
                <a:srgbClr val="333333"/>
              </a:highlight>
              <a:latin typeface="Consolas"/>
              <a:ea typeface="Consolas"/>
              <a:cs typeface="Consolas"/>
              <a:sym typeface="Consolas"/>
            </a:endParaRPr>
          </a:p>
          <a:p>
            <a:pPr lvl="0" rtl="0">
              <a:lnSpc>
                <a:spcPct val="131250"/>
              </a:lnSpc>
              <a:spcBef>
                <a:spcPts val="0"/>
              </a:spcBef>
              <a:spcAft>
                <a:spcPts val="1200"/>
              </a:spcAft>
              <a:buClr>
                <a:schemeClr val="dk1"/>
              </a:buClr>
              <a:buFont typeface="Arial"/>
              <a:buNone/>
            </a:pPr>
            <a:r>
              <a:t/>
            </a:r>
            <a:endParaRPr sz="900">
              <a:latin typeface="Consolas"/>
              <a:ea typeface="Consolas"/>
              <a:cs typeface="Consolas"/>
              <a:sym typeface="Consolas"/>
            </a:endParaRPr>
          </a:p>
          <a:p>
            <a:pPr lvl="0" rtl="0">
              <a:lnSpc>
                <a:spcPct val="131250"/>
              </a:lnSpc>
              <a:spcBef>
                <a:spcPts val="0"/>
              </a:spcBef>
              <a:spcAft>
                <a:spcPts val="1200"/>
              </a:spcAft>
              <a:buClr>
                <a:schemeClr val="dk1"/>
              </a:buClr>
              <a:buFont typeface="Arial"/>
              <a:buNone/>
            </a:pPr>
            <a:r>
              <a:t/>
            </a:r>
            <a:endParaRPr sz="900">
              <a:latin typeface="Consolas"/>
              <a:ea typeface="Consolas"/>
              <a:cs typeface="Consolas"/>
              <a:sym typeface="Consolas"/>
            </a:endParaRPr>
          </a:p>
          <a:p>
            <a:pPr lvl="0" rtl="0">
              <a:lnSpc>
                <a:spcPct val="131250"/>
              </a:lnSpc>
              <a:spcBef>
                <a:spcPts val="0"/>
              </a:spcBef>
              <a:spcAft>
                <a:spcPts val="1200"/>
              </a:spcAft>
              <a:buClr>
                <a:schemeClr val="dk1"/>
              </a:buClr>
              <a:buFont typeface="Arial"/>
              <a:buNone/>
            </a:pPr>
            <a:r>
              <a:t/>
            </a:r>
            <a:endParaRPr sz="900">
              <a:latin typeface="Consolas"/>
              <a:ea typeface="Consolas"/>
              <a:cs typeface="Consolas"/>
              <a:sym typeface="Consolas"/>
            </a:endParaRPr>
          </a:p>
          <a:p>
            <a:pPr lvl="0" rtl="0">
              <a:lnSpc>
                <a:spcPct val="131250"/>
              </a:lnSpc>
              <a:spcBef>
                <a:spcPts val="0"/>
              </a:spcBef>
              <a:spcAft>
                <a:spcPts val="1200"/>
              </a:spcAft>
              <a:buClr>
                <a:schemeClr val="dk1"/>
              </a:buClr>
              <a:buFont typeface="Arial"/>
              <a:buNone/>
            </a:pPr>
            <a:r>
              <a:t/>
            </a:r>
            <a:endParaRPr sz="900">
              <a:latin typeface="Consolas"/>
              <a:ea typeface="Consolas"/>
              <a:cs typeface="Consolas"/>
              <a:sym typeface="Consolas"/>
            </a:endParaRPr>
          </a:p>
          <a:p>
            <a:pPr lvl="0" rtl="0">
              <a:lnSpc>
                <a:spcPct val="131250"/>
              </a:lnSpc>
              <a:spcBef>
                <a:spcPts val="0"/>
              </a:spcBef>
              <a:spcAft>
                <a:spcPts val="1200"/>
              </a:spcAft>
              <a:buClr>
                <a:schemeClr val="dk1"/>
              </a:buClr>
              <a:buFont typeface="Arial"/>
              <a:buNone/>
            </a:pPr>
            <a:r>
              <a:t/>
            </a:r>
            <a:endParaRPr sz="800">
              <a:solidFill>
                <a:srgbClr val="000088"/>
              </a:solidFill>
              <a:highlight>
                <a:srgbClr val="FFFFFF"/>
              </a:highlight>
              <a:latin typeface="Consolas"/>
              <a:ea typeface="Consolas"/>
              <a:cs typeface="Consolas"/>
              <a:sym typeface="Consolas"/>
            </a:endParaRP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69850" lvl="0" marL="0" marR="0" rtl="0" algn="l">
              <a:lnSpc>
                <a:spcPct val="100000"/>
              </a:lnSpc>
              <a:spcBef>
                <a:spcPts val="0"/>
              </a:spcBef>
              <a:spcAft>
                <a:spcPts val="0"/>
              </a:spcAft>
              <a:buClr>
                <a:srgbClr val="000000"/>
              </a:buClr>
              <a:buFont typeface="Arial"/>
              <a:buNone/>
            </a:pPr>
            <a:r>
              <a:t/>
            </a:r>
            <a:endParaRPr sz="10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000">
              <a:solidFill>
                <a:srgbClr val="333333"/>
              </a:solidFill>
              <a:latin typeface="Consolas"/>
              <a:ea typeface="Consolas"/>
              <a:cs typeface="Consolas"/>
              <a:sym typeface="Consolas"/>
            </a:endParaRPr>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3" name="Shape 523"/>
        <p:cNvGrpSpPr/>
        <p:nvPr/>
      </p:nvGrpSpPr>
      <p:grpSpPr>
        <a:xfrm>
          <a:off x="0" y="0"/>
          <a:ext cx="0" cy="0"/>
          <a:chOff x="0" y="0"/>
          <a:chExt cx="0" cy="0"/>
        </a:xfrm>
      </p:grpSpPr>
      <p:sp>
        <p:nvSpPr>
          <p:cNvPr id="524" name="Shape 524"/>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525" name="Shape 525"/>
          <p:cNvSpPr txBox="1"/>
          <p:nvPr/>
        </p:nvSpPr>
        <p:spPr>
          <a:xfrm>
            <a:off x="2894900" y="5313825"/>
            <a:ext cx="6124799" cy="972000"/>
          </a:xfrm>
          <a:prstGeom prst="rect">
            <a:avLst/>
          </a:prstGeom>
          <a:noFill/>
          <a:ln>
            <a:noFill/>
          </a:ln>
        </p:spPr>
        <p:txBody>
          <a:bodyPr anchorCtr="0" anchor="ctr" bIns="91425" lIns="91425" rIns="91425" tIns="91425">
            <a:noAutofit/>
          </a:bodyPr>
          <a:lstStyle/>
          <a:p>
            <a:pPr lvl="0" rtl="0" algn="r">
              <a:spcBef>
                <a:spcPts val="0"/>
              </a:spcBef>
              <a:buNone/>
            </a:pPr>
            <a:r>
              <a:rPr lang="en-US" u="sng">
                <a:solidFill>
                  <a:schemeClr val="hlink"/>
                </a:solidFill>
                <a:hlinkClick r:id="rId3"/>
              </a:rPr>
              <a:t>https://jsfiddle.net/khoej3Lg/8/</a:t>
            </a:r>
            <a:r>
              <a:rPr lang="en-US"/>
              <a:t> </a:t>
            </a:r>
          </a:p>
        </p:txBody>
      </p:sp>
      <p:sp>
        <p:nvSpPr>
          <p:cNvPr id="526" name="Shape 526"/>
          <p:cNvSpPr txBox="1"/>
          <p:nvPr/>
        </p:nvSpPr>
        <p:spPr>
          <a:xfrm>
            <a:off x="263425" y="736250"/>
            <a:ext cx="8420399" cy="4214699"/>
          </a:xfrm>
          <a:prstGeom prst="rect">
            <a:avLst/>
          </a:prstGeom>
          <a:noFill/>
          <a:ln>
            <a:noFill/>
          </a:ln>
        </p:spPr>
        <p:txBody>
          <a:bodyPr anchorCtr="0" anchor="t" bIns="91425" lIns="91425" rIns="91425" tIns="91425">
            <a:noAutofit/>
          </a:bodyPr>
          <a:lstStyle/>
          <a:p>
            <a:pPr indent="-69850" lvl="0" marL="0" marR="0" rtl="0" algn="l">
              <a:lnSpc>
                <a:spcPct val="145000"/>
              </a:lnSpc>
              <a:spcBef>
                <a:spcPts val="0"/>
              </a:spcBef>
              <a:spcAft>
                <a:spcPts val="0"/>
              </a:spcAft>
              <a:buClr>
                <a:schemeClr val="dk1"/>
              </a:buClr>
              <a:buFont typeface="Arial"/>
              <a:buNone/>
            </a:pPr>
            <a:r>
              <a:rPr lang="en-US"/>
              <a:t>Tooltips</a:t>
            </a:r>
          </a:p>
          <a:p>
            <a:pPr indent="-69850" lvl="0" marL="0" marR="0" rtl="0">
              <a:lnSpc>
                <a:spcPct val="115000"/>
              </a:lnSpc>
              <a:spcBef>
                <a:spcPts val="0"/>
              </a:spcBef>
              <a:spcAft>
                <a:spcPts val="1500"/>
              </a:spcAft>
              <a:buClr>
                <a:schemeClr val="dk1"/>
              </a:buClr>
              <a:buSzPct val="137500"/>
              <a:buFont typeface="Arial"/>
              <a:buNone/>
            </a:pPr>
            <a:r>
              <a:rPr lang="en-US" sz="800">
                <a:latin typeface="Consolas"/>
                <a:ea typeface="Consolas"/>
                <a:cs typeface="Consolas"/>
                <a:sym typeface="Consolas"/>
              </a:rPr>
              <a:t>g.selectAll("circle")</a:t>
            </a:r>
            <a:br>
              <a:rPr lang="en-US" sz="800">
                <a:latin typeface="Consolas"/>
                <a:ea typeface="Consolas"/>
                <a:cs typeface="Consolas"/>
                <a:sym typeface="Consolas"/>
              </a:rPr>
            </a:br>
            <a:r>
              <a:rPr lang="en-US" sz="800">
                <a:latin typeface="Consolas"/>
                <a:ea typeface="Consolas"/>
                <a:cs typeface="Consolas"/>
                <a:sym typeface="Consolas"/>
              </a:rPr>
              <a:t>    .data(dataset)</a:t>
            </a:r>
            <a:br>
              <a:rPr lang="en-US" sz="800">
                <a:latin typeface="Consolas"/>
                <a:ea typeface="Consolas"/>
                <a:cs typeface="Consolas"/>
                <a:sym typeface="Consolas"/>
              </a:rPr>
            </a:br>
            <a:r>
              <a:rPr lang="en-US" sz="800">
                <a:latin typeface="Consolas"/>
                <a:ea typeface="Consolas"/>
                <a:cs typeface="Consolas"/>
                <a:sym typeface="Consolas"/>
              </a:rPr>
              <a:t>    .enter()</a:t>
            </a:r>
            <a:br>
              <a:rPr lang="en-US" sz="800">
                <a:latin typeface="Consolas"/>
                <a:ea typeface="Consolas"/>
                <a:cs typeface="Consolas"/>
                <a:sym typeface="Consolas"/>
              </a:rPr>
            </a:br>
            <a:r>
              <a:rPr lang="en-US" sz="800">
                <a:latin typeface="Consolas"/>
                <a:ea typeface="Consolas"/>
                <a:cs typeface="Consolas"/>
                <a:sym typeface="Consolas"/>
              </a:rPr>
              <a:t>    .append("circle")</a:t>
            </a:r>
            <a:br>
              <a:rPr lang="en-US" sz="800">
                <a:latin typeface="Consolas"/>
                <a:ea typeface="Consolas"/>
                <a:cs typeface="Consolas"/>
                <a:sym typeface="Consolas"/>
              </a:rPr>
            </a:br>
            <a:r>
              <a:rPr lang="en-US" sz="800">
                <a:latin typeface="Consolas"/>
                <a:ea typeface="Consolas"/>
                <a:cs typeface="Consolas"/>
                <a:sym typeface="Consolas"/>
              </a:rPr>
              <a:t>    .attr("cx", function (d) {</a:t>
            </a:r>
            <a:br>
              <a:rPr lang="en-US" sz="800">
                <a:latin typeface="Consolas"/>
                <a:ea typeface="Consolas"/>
                <a:cs typeface="Consolas"/>
                <a:sym typeface="Consolas"/>
              </a:rPr>
            </a:br>
            <a:r>
              <a:rPr lang="en-US" sz="800">
                <a:latin typeface="Consolas"/>
                <a:ea typeface="Consolas"/>
                <a:cs typeface="Consolas"/>
                <a:sym typeface="Consolas"/>
              </a:rPr>
              <a:t>        return xScale(d[0]);</a:t>
            </a:r>
            <a:br>
              <a:rPr lang="en-US" sz="800">
                <a:latin typeface="Consolas"/>
                <a:ea typeface="Consolas"/>
                <a:cs typeface="Consolas"/>
                <a:sym typeface="Consolas"/>
              </a:rPr>
            </a:br>
            <a:r>
              <a:rPr lang="en-US" sz="800">
                <a:latin typeface="Consolas"/>
                <a:ea typeface="Consolas"/>
                <a:cs typeface="Consolas"/>
                <a:sym typeface="Consolas"/>
              </a:rPr>
              <a:t>    })</a:t>
            </a:r>
            <a:br>
              <a:rPr lang="en-US" sz="800">
                <a:latin typeface="Consolas"/>
                <a:ea typeface="Consolas"/>
                <a:cs typeface="Consolas"/>
                <a:sym typeface="Consolas"/>
              </a:rPr>
            </a:br>
            <a:r>
              <a:rPr lang="en-US" sz="800">
                <a:latin typeface="Consolas"/>
                <a:ea typeface="Consolas"/>
                <a:cs typeface="Consolas"/>
                <a:sym typeface="Consolas"/>
              </a:rPr>
              <a:t>    .attr("cy", function (d) {</a:t>
            </a:r>
            <a:br>
              <a:rPr lang="en-US" sz="800">
                <a:latin typeface="Consolas"/>
                <a:ea typeface="Consolas"/>
                <a:cs typeface="Consolas"/>
                <a:sym typeface="Consolas"/>
              </a:rPr>
            </a:br>
            <a:r>
              <a:rPr lang="en-US" sz="800">
                <a:latin typeface="Consolas"/>
                <a:ea typeface="Consolas"/>
                <a:cs typeface="Consolas"/>
                <a:sym typeface="Consolas"/>
              </a:rPr>
              <a:t>        return yScale(d[1]);</a:t>
            </a:r>
            <a:br>
              <a:rPr lang="en-US" sz="800">
                <a:latin typeface="Consolas"/>
                <a:ea typeface="Consolas"/>
                <a:cs typeface="Consolas"/>
                <a:sym typeface="Consolas"/>
              </a:rPr>
            </a:br>
            <a:r>
              <a:rPr lang="en-US" sz="800">
                <a:latin typeface="Consolas"/>
                <a:ea typeface="Consolas"/>
                <a:cs typeface="Consolas"/>
                <a:sym typeface="Consolas"/>
              </a:rPr>
              <a:t>    })</a:t>
            </a:r>
            <a:br>
              <a:rPr lang="en-US" sz="800">
                <a:latin typeface="Consolas"/>
                <a:ea typeface="Consolas"/>
                <a:cs typeface="Consolas"/>
                <a:sym typeface="Consolas"/>
              </a:rPr>
            </a:br>
            <a:r>
              <a:rPr lang="en-US" sz="800">
                <a:latin typeface="Consolas"/>
                <a:ea typeface="Consolas"/>
                <a:cs typeface="Consolas"/>
                <a:sym typeface="Consolas"/>
              </a:rPr>
              <a:t>    .attr("r", function (d) {</a:t>
            </a:r>
            <a:br>
              <a:rPr lang="en-US" sz="800">
                <a:latin typeface="Consolas"/>
                <a:ea typeface="Consolas"/>
                <a:cs typeface="Consolas"/>
                <a:sym typeface="Consolas"/>
              </a:rPr>
            </a:br>
            <a:r>
              <a:rPr lang="en-US" sz="800">
                <a:latin typeface="Consolas"/>
                <a:ea typeface="Consolas"/>
                <a:cs typeface="Consolas"/>
                <a:sym typeface="Consolas"/>
              </a:rPr>
              <a:t>        return rScale(d[1]);</a:t>
            </a:r>
            <a:br>
              <a:rPr lang="en-US" sz="800">
                <a:latin typeface="Consolas"/>
                <a:ea typeface="Consolas"/>
                <a:cs typeface="Consolas"/>
                <a:sym typeface="Consolas"/>
              </a:rPr>
            </a:br>
            <a:r>
              <a:rPr lang="en-US" sz="800">
                <a:latin typeface="Consolas"/>
                <a:ea typeface="Consolas"/>
                <a:cs typeface="Consolas"/>
                <a:sym typeface="Consolas"/>
              </a:rPr>
              <a:t>    })</a:t>
            </a:r>
            <a:br>
              <a:rPr lang="en-US" sz="800">
                <a:latin typeface="Consolas"/>
                <a:ea typeface="Consolas"/>
                <a:cs typeface="Consolas"/>
                <a:sym typeface="Consolas"/>
              </a:rPr>
            </a:br>
            <a:r>
              <a:rPr lang="en-US" sz="800">
                <a:latin typeface="Consolas"/>
                <a:ea typeface="Consolas"/>
                <a:cs typeface="Consolas"/>
                <a:sym typeface="Consolas"/>
              </a:rPr>
              <a:t>     .on("mouseover", function(d) {</a:t>
            </a:r>
            <a:br>
              <a:rPr lang="en-US" sz="800">
                <a:latin typeface="Consolas"/>
                <a:ea typeface="Consolas"/>
                <a:cs typeface="Consolas"/>
                <a:sym typeface="Consolas"/>
              </a:rPr>
            </a:br>
            <a:r>
              <a:rPr lang="en-US" sz="800">
                <a:latin typeface="Consolas"/>
                <a:ea typeface="Consolas"/>
                <a:cs typeface="Consolas"/>
                <a:sym typeface="Consolas"/>
              </a:rPr>
              <a:t>        d3.select(this)</a:t>
            </a:r>
            <a:br>
              <a:rPr lang="en-US" sz="800">
                <a:latin typeface="Consolas"/>
                <a:ea typeface="Consolas"/>
                <a:cs typeface="Consolas"/>
                <a:sym typeface="Consolas"/>
              </a:rPr>
            </a:br>
            <a:r>
              <a:rPr lang="en-US" sz="800">
                <a:latin typeface="Consolas"/>
                <a:ea typeface="Consolas"/>
                <a:cs typeface="Consolas"/>
                <a:sym typeface="Consolas"/>
              </a:rPr>
              <a:t>          .attr("fill", "orange");</a:t>
            </a:r>
            <a:br>
              <a:rPr lang="en-US" sz="800">
                <a:latin typeface="Consolas"/>
                <a:ea typeface="Consolas"/>
                <a:cs typeface="Consolas"/>
                <a:sym typeface="Consolas"/>
              </a:rPr>
            </a:br>
            <a:r>
              <a:rPr lang="en-US" sz="800">
                <a:latin typeface="Consolas"/>
                <a:ea typeface="Consolas"/>
                <a:cs typeface="Consolas"/>
                <a:sym typeface="Consolas"/>
              </a:rPr>
              <a:t>         var xPosition = parseFloat(d3.select(this).attr("cx"));</a:t>
            </a:r>
            <a:br>
              <a:rPr lang="en-US" sz="800">
                <a:latin typeface="Consolas"/>
                <a:ea typeface="Consolas"/>
                <a:cs typeface="Consolas"/>
                <a:sym typeface="Consolas"/>
              </a:rPr>
            </a:br>
            <a:r>
              <a:rPr lang="en-US" sz="800">
                <a:latin typeface="Consolas"/>
                <a:ea typeface="Consolas"/>
                <a:cs typeface="Consolas"/>
                <a:sym typeface="Consolas"/>
              </a:rPr>
              <a:t>         var yPosition = parseFloat(d3.select(this).attr("cy")-70);</a:t>
            </a:r>
            <a:br>
              <a:rPr lang="en-US" sz="800">
                <a:latin typeface="Consolas"/>
                <a:ea typeface="Consolas"/>
                <a:cs typeface="Consolas"/>
                <a:sym typeface="Consolas"/>
              </a:rPr>
            </a:br>
            <a:r>
              <a:rPr lang="en-US" sz="800">
                <a:latin typeface="Consolas"/>
                <a:ea typeface="Consolas"/>
                <a:cs typeface="Consolas"/>
                <a:sym typeface="Consolas"/>
              </a:rPr>
              <a:t>         d3.select("#tooltip")</a:t>
            </a:r>
            <a:br>
              <a:rPr lang="en-US" sz="800">
                <a:latin typeface="Consolas"/>
                <a:ea typeface="Consolas"/>
                <a:cs typeface="Consolas"/>
                <a:sym typeface="Consolas"/>
              </a:rPr>
            </a:br>
            <a:r>
              <a:rPr lang="en-US" sz="800">
                <a:latin typeface="Consolas"/>
                <a:ea typeface="Consolas"/>
                <a:cs typeface="Consolas"/>
                <a:sym typeface="Consolas"/>
              </a:rPr>
              <a:t>             .style("left", xPosition + "px")</a:t>
            </a:r>
            <a:br>
              <a:rPr lang="en-US" sz="800">
                <a:latin typeface="Consolas"/>
                <a:ea typeface="Consolas"/>
                <a:cs typeface="Consolas"/>
                <a:sym typeface="Consolas"/>
              </a:rPr>
            </a:br>
            <a:r>
              <a:rPr lang="en-US" sz="800">
                <a:latin typeface="Consolas"/>
                <a:ea typeface="Consolas"/>
                <a:cs typeface="Consolas"/>
                <a:sym typeface="Consolas"/>
              </a:rPr>
              <a:t>             .style("top", yPosition + "px")						</a:t>
            </a:r>
            <a:br>
              <a:rPr lang="en-US" sz="800">
                <a:latin typeface="Consolas"/>
                <a:ea typeface="Consolas"/>
                <a:cs typeface="Consolas"/>
                <a:sym typeface="Consolas"/>
              </a:rPr>
            </a:br>
            <a:r>
              <a:rPr lang="en-US" sz="800">
                <a:latin typeface="Consolas"/>
                <a:ea typeface="Consolas"/>
                <a:cs typeface="Consolas"/>
                <a:sym typeface="Consolas"/>
              </a:rPr>
              <a:t>             .select("#value")</a:t>
            </a:r>
            <a:br>
              <a:rPr lang="en-US" sz="800">
                <a:latin typeface="Consolas"/>
                <a:ea typeface="Consolas"/>
                <a:cs typeface="Consolas"/>
                <a:sym typeface="Consolas"/>
              </a:rPr>
            </a:br>
            <a:r>
              <a:rPr lang="en-US" sz="800">
                <a:latin typeface="Consolas"/>
                <a:ea typeface="Consolas"/>
                <a:cs typeface="Consolas"/>
                <a:sym typeface="Consolas"/>
              </a:rPr>
              <a:t>             .text(d);    </a:t>
            </a:r>
          </a:p>
          <a:p>
            <a:pPr indent="-69850" lvl="0" marL="0" marR="0" rtl="0">
              <a:lnSpc>
                <a:spcPct val="115000"/>
              </a:lnSpc>
              <a:spcBef>
                <a:spcPts val="0"/>
              </a:spcBef>
              <a:spcAft>
                <a:spcPts val="1500"/>
              </a:spcAft>
              <a:buClr>
                <a:schemeClr val="dk1"/>
              </a:buClr>
              <a:buSzPct val="137500"/>
              <a:buFont typeface="Arial"/>
              <a:buNone/>
            </a:pPr>
            <a:r>
              <a:rPr lang="en-US" sz="800">
                <a:latin typeface="Consolas"/>
                <a:ea typeface="Consolas"/>
                <a:cs typeface="Consolas"/>
                <a:sym typeface="Consolas"/>
              </a:rPr>
              <a:t>          d3.select("#tooltip").classed("hidden", false);</a:t>
            </a:r>
            <a:br>
              <a:rPr lang="en-US" sz="800">
                <a:latin typeface="Consolas"/>
                <a:ea typeface="Consolas"/>
                <a:cs typeface="Consolas"/>
                <a:sym typeface="Consolas"/>
              </a:rPr>
            </a:br>
            <a:r>
              <a:rPr lang="en-US" sz="800">
                <a:latin typeface="Consolas"/>
                <a:ea typeface="Consolas"/>
                <a:cs typeface="Consolas"/>
                <a:sym typeface="Consolas"/>
              </a:rPr>
              <a:t>    })</a:t>
            </a:r>
            <a:br>
              <a:rPr lang="en-US" sz="800">
                <a:latin typeface="Consolas"/>
                <a:ea typeface="Consolas"/>
                <a:cs typeface="Consolas"/>
                <a:sym typeface="Consolas"/>
              </a:rPr>
            </a:br>
            <a:r>
              <a:rPr lang="en-US" sz="800">
                <a:latin typeface="Consolas"/>
                <a:ea typeface="Consolas"/>
                <a:cs typeface="Consolas"/>
                <a:sym typeface="Consolas"/>
              </a:rPr>
              <a:t>	  .on("mouseout", function(d) {</a:t>
            </a:r>
            <a:br>
              <a:rPr lang="en-US" sz="800">
                <a:latin typeface="Consolas"/>
                <a:ea typeface="Consolas"/>
                <a:cs typeface="Consolas"/>
                <a:sym typeface="Consolas"/>
              </a:rPr>
            </a:br>
            <a:r>
              <a:rPr lang="en-US" sz="800">
                <a:latin typeface="Consolas"/>
                <a:ea typeface="Consolas"/>
                <a:cs typeface="Consolas"/>
                <a:sym typeface="Consolas"/>
              </a:rPr>
              <a:t>        d3.select(this)</a:t>
            </a:r>
            <a:br>
              <a:rPr lang="en-US" sz="800">
                <a:latin typeface="Consolas"/>
                <a:ea typeface="Consolas"/>
                <a:cs typeface="Consolas"/>
                <a:sym typeface="Consolas"/>
              </a:rPr>
            </a:br>
            <a:r>
              <a:rPr lang="en-US" sz="800">
                <a:latin typeface="Consolas"/>
                <a:ea typeface="Consolas"/>
                <a:cs typeface="Consolas"/>
                <a:sym typeface="Consolas"/>
              </a:rPr>
              <a:t>          .transition()</a:t>
            </a:r>
            <a:br>
              <a:rPr lang="en-US" sz="800">
                <a:latin typeface="Consolas"/>
                <a:ea typeface="Consolas"/>
                <a:cs typeface="Consolas"/>
                <a:sym typeface="Consolas"/>
              </a:rPr>
            </a:br>
            <a:r>
              <a:rPr lang="en-US" sz="800">
                <a:latin typeface="Consolas"/>
                <a:ea typeface="Consolas"/>
                <a:cs typeface="Consolas"/>
                <a:sym typeface="Consolas"/>
              </a:rPr>
              <a:t>          .duration(250)</a:t>
            </a:r>
            <a:br>
              <a:rPr lang="en-US" sz="800">
                <a:latin typeface="Consolas"/>
                <a:ea typeface="Consolas"/>
                <a:cs typeface="Consolas"/>
                <a:sym typeface="Consolas"/>
              </a:rPr>
            </a:br>
            <a:r>
              <a:rPr lang="en-US" sz="800">
                <a:latin typeface="Consolas"/>
                <a:ea typeface="Consolas"/>
                <a:cs typeface="Consolas"/>
                <a:sym typeface="Consolas"/>
              </a:rPr>
              <a:t>          .attr("fill", "rgb(0, 0, " + (d * 10) + ")");</a:t>
            </a:r>
            <a:br>
              <a:rPr lang="en-US" sz="800">
                <a:latin typeface="Consolas"/>
                <a:ea typeface="Consolas"/>
                <a:cs typeface="Consolas"/>
                <a:sym typeface="Consolas"/>
              </a:rPr>
            </a:br>
            <a:r>
              <a:rPr lang="en-US" sz="800">
                <a:latin typeface="Consolas"/>
                <a:ea typeface="Consolas"/>
                <a:cs typeface="Consolas"/>
                <a:sym typeface="Consolas"/>
              </a:rPr>
              <a:t>	        d3.select("#tooltip").classed("hidden", true);</a:t>
            </a:r>
            <a:br>
              <a:rPr lang="en-US" sz="800">
                <a:latin typeface="Consolas"/>
                <a:ea typeface="Consolas"/>
                <a:cs typeface="Consolas"/>
                <a:sym typeface="Consolas"/>
              </a:rPr>
            </a:br>
            <a:r>
              <a:rPr lang="en-US" sz="800">
                <a:latin typeface="Consolas"/>
                <a:ea typeface="Consolas"/>
                <a:cs typeface="Consolas"/>
                <a:sym typeface="Consolas"/>
              </a:rPr>
              <a:t>	  })</a:t>
            </a:r>
            <a:br>
              <a:rPr lang="en-US" sz="800">
                <a:latin typeface="Consolas"/>
                <a:ea typeface="Consolas"/>
                <a:cs typeface="Consolas"/>
                <a:sym typeface="Consolas"/>
              </a:rPr>
            </a:br>
            <a:r>
              <a:rPr lang="en-US" sz="800">
                <a:latin typeface="Consolas"/>
                <a:ea typeface="Consolas"/>
                <a:cs typeface="Consolas"/>
                <a:sym typeface="Consolas"/>
              </a:rPr>
              <a:t>    .call(drag);</a:t>
            </a:r>
          </a:p>
          <a:p>
            <a:pPr indent="-69850" lvl="0" marL="0" marR="0" rtl="0">
              <a:lnSpc>
                <a:spcPct val="115000"/>
              </a:lnSpc>
              <a:spcBef>
                <a:spcPts val="0"/>
              </a:spcBef>
              <a:spcAft>
                <a:spcPts val="1500"/>
              </a:spcAft>
              <a:buClr>
                <a:schemeClr val="dk1"/>
              </a:buClr>
              <a:buFont typeface="Arial"/>
              <a:buNone/>
            </a:pPr>
            <a:r>
              <a:t/>
            </a:r>
            <a:endParaRPr sz="800">
              <a:latin typeface="Consolas"/>
              <a:ea typeface="Consolas"/>
              <a:cs typeface="Consolas"/>
              <a:sym typeface="Consolas"/>
            </a:endParaRPr>
          </a:p>
          <a:p>
            <a:pPr indent="-69850" lvl="0" marL="0" marR="0" rtl="0">
              <a:lnSpc>
                <a:spcPct val="115000"/>
              </a:lnSpc>
              <a:spcBef>
                <a:spcPts val="0"/>
              </a:spcBef>
              <a:spcAft>
                <a:spcPts val="1500"/>
              </a:spcAft>
              <a:buClr>
                <a:schemeClr val="dk1"/>
              </a:buClr>
              <a:buFont typeface="Arial"/>
              <a:buNone/>
            </a:pPr>
            <a:r>
              <a:t/>
            </a:r>
            <a:endParaRPr sz="800">
              <a:solidFill>
                <a:srgbClr val="F8F8F8"/>
              </a:solidFill>
              <a:highlight>
                <a:srgbClr val="333333"/>
              </a:highlight>
              <a:latin typeface="Consolas"/>
              <a:ea typeface="Consolas"/>
              <a:cs typeface="Consolas"/>
              <a:sym typeface="Consolas"/>
            </a:endParaRPr>
          </a:p>
          <a:p>
            <a:pPr lvl="0" rtl="0">
              <a:lnSpc>
                <a:spcPct val="131250"/>
              </a:lnSpc>
              <a:spcBef>
                <a:spcPts val="0"/>
              </a:spcBef>
              <a:spcAft>
                <a:spcPts val="1200"/>
              </a:spcAft>
              <a:buClr>
                <a:schemeClr val="dk1"/>
              </a:buClr>
              <a:buFont typeface="Arial"/>
              <a:buNone/>
            </a:pPr>
            <a:r>
              <a:t/>
            </a:r>
            <a:endParaRPr sz="800">
              <a:latin typeface="Consolas"/>
              <a:ea typeface="Consolas"/>
              <a:cs typeface="Consolas"/>
              <a:sym typeface="Consolas"/>
            </a:endParaRPr>
          </a:p>
          <a:p>
            <a:pPr lvl="0" rtl="0">
              <a:lnSpc>
                <a:spcPct val="131250"/>
              </a:lnSpc>
              <a:spcBef>
                <a:spcPts val="0"/>
              </a:spcBef>
              <a:spcAft>
                <a:spcPts val="1200"/>
              </a:spcAft>
              <a:buClr>
                <a:schemeClr val="dk1"/>
              </a:buClr>
              <a:buFont typeface="Arial"/>
              <a:buNone/>
            </a:pPr>
            <a:r>
              <a:t/>
            </a:r>
            <a:endParaRPr sz="800">
              <a:latin typeface="Consolas"/>
              <a:ea typeface="Consolas"/>
              <a:cs typeface="Consolas"/>
              <a:sym typeface="Consolas"/>
            </a:endParaRPr>
          </a:p>
          <a:p>
            <a:pPr lvl="0" rtl="0">
              <a:lnSpc>
                <a:spcPct val="131250"/>
              </a:lnSpc>
              <a:spcBef>
                <a:spcPts val="0"/>
              </a:spcBef>
              <a:spcAft>
                <a:spcPts val="1200"/>
              </a:spcAft>
              <a:buClr>
                <a:schemeClr val="dk1"/>
              </a:buClr>
              <a:buFont typeface="Arial"/>
              <a:buNone/>
            </a:pPr>
            <a:r>
              <a:t/>
            </a:r>
            <a:endParaRPr sz="800">
              <a:latin typeface="Consolas"/>
              <a:ea typeface="Consolas"/>
              <a:cs typeface="Consolas"/>
              <a:sym typeface="Consolas"/>
            </a:endParaRPr>
          </a:p>
          <a:p>
            <a:pPr lvl="0" rtl="0">
              <a:lnSpc>
                <a:spcPct val="131250"/>
              </a:lnSpc>
              <a:spcBef>
                <a:spcPts val="0"/>
              </a:spcBef>
              <a:spcAft>
                <a:spcPts val="1200"/>
              </a:spcAft>
              <a:buClr>
                <a:schemeClr val="dk1"/>
              </a:buClr>
              <a:buFont typeface="Arial"/>
              <a:buNone/>
            </a:pPr>
            <a:r>
              <a:t/>
            </a:r>
            <a:endParaRPr sz="800">
              <a:latin typeface="Consolas"/>
              <a:ea typeface="Consolas"/>
              <a:cs typeface="Consolas"/>
              <a:sym typeface="Consolas"/>
            </a:endParaRPr>
          </a:p>
          <a:p>
            <a:pPr lvl="0" rtl="0">
              <a:lnSpc>
                <a:spcPct val="131250"/>
              </a:lnSpc>
              <a:spcBef>
                <a:spcPts val="0"/>
              </a:spcBef>
              <a:spcAft>
                <a:spcPts val="1200"/>
              </a:spcAft>
              <a:buClr>
                <a:schemeClr val="dk1"/>
              </a:buClr>
              <a:buFont typeface="Arial"/>
              <a:buNone/>
            </a:pPr>
            <a:r>
              <a:t/>
            </a:r>
            <a:endParaRPr sz="800">
              <a:solidFill>
                <a:srgbClr val="000088"/>
              </a:solidFill>
              <a:highlight>
                <a:srgbClr val="FFFFFF"/>
              </a:highlight>
              <a:latin typeface="Consolas"/>
              <a:ea typeface="Consolas"/>
              <a:cs typeface="Consolas"/>
              <a:sym typeface="Consolas"/>
            </a:endParaRPr>
          </a:p>
          <a:p>
            <a:pPr indent="-69850" lvl="0" marL="0" marR="0" rtl="0" algn="l">
              <a:lnSpc>
                <a:spcPct val="100000"/>
              </a:lnSpc>
              <a:spcBef>
                <a:spcPts val="0"/>
              </a:spcBef>
              <a:spcAft>
                <a:spcPts val="0"/>
              </a:spcAft>
              <a:buClr>
                <a:srgbClr val="000000"/>
              </a:buClr>
              <a:buFont typeface="Arial"/>
              <a:buNone/>
            </a:pPr>
            <a:r>
              <a:t/>
            </a:r>
            <a:endParaRPr sz="800">
              <a:solidFill>
                <a:srgbClr val="333333"/>
              </a:solidFill>
              <a:latin typeface="Consolas"/>
              <a:ea typeface="Consolas"/>
              <a:cs typeface="Consolas"/>
              <a:sym typeface="Consolas"/>
            </a:endParaRPr>
          </a:p>
          <a:p>
            <a:pPr indent="-69850" lvl="0" marL="0" marR="0" rtl="0" algn="l">
              <a:lnSpc>
                <a:spcPct val="100000"/>
              </a:lnSpc>
              <a:spcBef>
                <a:spcPts val="0"/>
              </a:spcBef>
              <a:spcAft>
                <a:spcPts val="0"/>
              </a:spcAft>
              <a:buClr>
                <a:srgbClr val="000000"/>
              </a:buClr>
              <a:buFont typeface="Arial"/>
              <a:buNone/>
            </a:pPr>
            <a:r>
              <a:t/>
            </a:r>
            <a:endParaRPr sz="800">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800">
              <a:solidFill>
                <a:srgbClr val="333333"/>
              </a:solidFill>
              <a:latin typeface="Consolas"/>
              <a:ea typeface="Consolas"/>
              <a:cs typeface="Consolas"/>
              <a:sym typeface="Consolas"/>
            </a:endParaRPr>
          </a:p>
        </p:txBody>
      </p:sp>
      <p:pic>
        <p:nvPicPr>
          <p:cNvPr id="527" name="Shape 527"/>
          <p:cNvPicPr preferRelativeResize="0"/>
          <p:nvPr/>
        </p:nvPicPr>
        <p:blipFill>
          <a:blip r:embed="rId4">
            <a:alphaModFix/>
          </a:blip>
          <a:stretch>
            <a:fillRect/>
          </a:stretch>
        </p:blipFill>
        <p:spPr>
          <a:xfrm>
            <a:off x="4448875" y="1333250"/>
            <a:ext cx="4234950" cy="2567122"/>
          </a:xfrm>
          <a:prstGeom prst="rect">
            <a:avLst/>
          </a:prstGeom>
          <a:noFill/>
          <a:ln>
            <a:noFill/>
          </a:ln>
        </p:spPr>
      </p:pic>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2" name="Shape 532"/>
        <p:cNvGrpSpPr/>
        <p:nvPr/>
      </p:nvGrpSpPr>
      <p:grpSpPr>
        <a:xfrm>
          <a:off x="0" y="0"/>
          <a:ext cx="0" cy="0"/>
          <a:chOff x="0" y="0"/>
          <a:chExt cx="0" cy="0"/>
        </a:xfrm>
      </p:grpSpPr>
      <p:sp>
        <p:nvSpPr>
          <p:cNvPr id="533" name="Shape 533"/>
          <p:cNvSpPr txBox="1"/>
          <p:nvPr>
            <p:ph idx="12" type="sldNum"/>
          </p:nvPr>
        </p:nvSpPr>
        <p:spPr>
          <a:xfrm>
            <a:off x="8448675" y="6488112"/>
            <a:ext cx="652500" cy="341399"/>
          </a:xfrm>
          <a:prstGeom prst="rect">
            <a:avLst/>
          </a:prstGeom>
        </p:spPr>
        <p:txBody>
          <a:bodyPr anchorCtr="0" anchor="t" bIns="45700" lIns="91425" rIns="91425" tIns="45700">
            <a:noAutofit/>
          </a:bodyPr>
          <a:lstStyle/>
          <a:p>
            <a:pPr lvl="0" rtl="0">
              <a:spcBef>
                <a:spcPts val="0"/>
              </a:spcBef>
              <a:buClr>
                <a:schemeClr val="lt1"/>
              </a:buClr>
              <a:buSzPct val="25000"/>
              <a:buFont typeface="Arial"/>
              <a:buNone/>
            </a:pPr>
            <a:fld id="{00000000-1234-1234-1234-123412341234}" type="slidenum">
              <a:rPr lang="en-US"/>
              <a:t>‹#›</a:t>
            </a:fld>
          </a:p>
        </p:txBody>
      </p:sp>
      <p:sp>
        <p:nvSpPr>
          <p:cNvPr id="534" name="Shape 534"/>
          <p:cNvSpPr txBox="1"/>
          <p:nvPr/>
        </p:nvSpPr>
        <p:spPr>
          <a:xfrm>
            <a:off x="4458200" y="5414225"/>
            <a:ext cx="4399500" cy="770700"/>
          </a:xfrm>
          <a:prstGeom prst="rect">
            <a:avLst/>
          </a:prstGeom>
          <a:noFill/>
          <a:ln>
            <a:noFill/>
          </a:ln>
        </p:spPr>
        <p:txBody>
          <a:bodyPr anchorCtr="0" anchor="ctr" bIns="91425" lIns="91425" rIns="91425" tIns="91425">
            <a:noAutofit/>
          </a:bodyPr>
          <a:lstStyle/>
          <a:p>
            <a:pPr lvl="0" rtl="0">
              <a:spcBef>
                <a:spcPts val="0"/>
              </a:spcBef>
              <a:buNone/>
            </a:pPr>
            <a:r>
              <a:rPr lang="en-US" u="sng">
                <a:solidFill>
                  <a:schemeClr val="hlink"/>
                </a:solidFill>
                <a:hlinkClick r:id="rId3"/>
              </a:rPr>
              <a:t>https://jsfiddle.net/ddgcarbayo/c4o9w0aw/8/</a:t>
            </a:r>
            <a:r>
              <a:rPr lang="en-US"/>
              <a:t> </a:t>
            </a:r>
          </a:p>
        </p:txBody>
      </p:sp>
      <p:sp>
        <p:nvSpPr>
          <p:cNvPr id="535" name="Shape 535"/>
          <p:cNvSpPr txBox="1"/>
          <p:nvPr/>
        </p:nvSpPr>
        <p:spPr>
          <a:xfrm>
            <a:off x="136625" y="833800"/>
            <a:ext cx="8420399" cy="4214699"/>
          </a:xfrm>
          <a:prstGeom prst="rect">
            <a:avLst/>
          </a:prstGeom>
          <a:noFill/>
          <a:ln>
            <a:noFill/>
          </a:ln>
        </p:spPr>
        <p:txBody>
          <a:bodyPr anchorCtr="0" anchor="t" bIns="91425" lIns="91425" rIns="91425" tIns="91425">
            <a:noAutofit/>
          </a:bodyPr>
          <a:lstStyle/>
          <a:p>
            <a:pPr indent="-69850" lvl="0" marL="0" marR="0" rtl="0" algn="l">
              <a:lnSpc>
                <a:spcPct val="145000"/>
              </a:lnSpc>
              <a:spcBef>
                <a:spcPts val="0"/>
              </a:spcBef>
              <a:spcAft>
                <a:spcPts val="0"/>
              </a:spcAft>
              <a:buClr>
                <a:schemeClr val="dk1"/>
              </a:buClr>
              <a:buFont typeface="Arial"/>
              <a:buNone/>
            </a:pPr>
            <a:r>
              <a:rPr lang="en-US"/>
              <a:t>Ordenación</a:t>
            </a:r>
          </a:p>
          <a:p>
            <a:pPr indent="-69850" lvl="0" marL="0" marR="0" rtl="0" algn="l">
              <a:lnSpc>
                <a:spcPct val="145000"/>
              </a:lnSpc>
              <a:spcBef>
                <a:spcPts val="0"/>
              </a:spcBef>
              <a:spcAft>
                <a:spcPts val="0"/>
              </a:spcAft>
              <a:buClr>
                <a:schemeClr val="dk1"/>
              </a:buClr>
              <a:buFont typeface="Arial"/>
              <a:buNone/>
            </a:pPr>
            <a:r>
              <a:t/>
            </a:r>
            <a:endParaRPr/>
          </a:p>
          <a:p>
            <a:pPr lvl="0" rtl="0">
              <a:lnSpc>
                <a:spcPct val="115000"/>
              </a:lnSpc>
              <a:spcBef>
                <a:spcPts val="0"/>
              </a:spcBef>
              <a:buClr>
                <a:schemeClr val="dk1"/>
              </a:buClr>
              <a:buSzPct val="110000"/>
              <a:buFont typeface="Arial"/>
              <a:buNone/>
            </a:pPr>
            <a:r>
              <a:rPr lang="en-US" sz="1000">
                <a:latin typeface="Consolas"/>
                <a:ea typeface="Consolas"/>
                <a:cs typeface="Consolas"/>
                <a:sym typeface="Consolas"/>
              </a:rPr>
              <a:t>….</a:t>
            </a:r>
          </a:p>
          <a:p>
            <a:pPr lvl="0" rtl="0">
              <a:lnSpc>
                <a:spcPct val="115000"/>
              </a:lnSpc>
              <a:spcBef>
                <a:spcPts val="0"/>
              </a:spcBef>
              <a:buClr>
                <a:schemeClr val="dk1"/>
              </a:buClr>
              <a:buSzPct val="110000"/>
              <a:buFont typeface="Arial"/>
              <a:buNone/>
            </a:pPr>
            <a:r>
              <a:rPr lang="en-US" sz="1000">
                <a:latin typeface="Consolas"/>
                <a:ea typeface="Consolas"/>
                <a:cs typeface="Consolas"/>
                <a:sym typeface="Consolas"/>
              </a:rPr>
              <a:t>.on('click',function(){ ordenabar(); })</a:t>
            </a:r>
          </a:p>
          <a:p>
            <a:pPr indent="-69850" lvl="0" marL="0" marR="0" rtl="0" algn="l">
              <a:lnSpc>
                <a:spcPct val="145000"/>
              </a:lnSpc>
              <a:spcBef>
                <a:spcPts val="0"/>
              </a:spcBef>
              <a:spcAft>
                <a:spcPts val="0"/>
              </a:spcAft>
              <a:buClr>
                <a:schemeClr val="dk1"/>
              </a:buClr>
              <a:buFont typeface="Arial"/>
              <a:buNone/>
            </a:pPr>
            <a:r>
              <a:rPr lang="en-US"/>
              <a:t> </a:t>
            </a:r>
          </a:p>
          <a:p>
            <a:pPr indent="-69850" lvl="0" marL="0" marR="0" rtl="0">
              <a:lnSpc>
                <a:spcPct val="115000"/>
              </a:lnSpc>
              <a:spcBef>
                <a:spcPts val="0"/>
              </a:spcBef>
              <a:spcAft>
                <a:spcPts val="1500"/>
              </a:spcAft>
              <a:buClr>
                <a:schemeClr val="dk1"/>
              </a:buClr>
              <a:buSzPct val="137500"/>
              <a:buFont typeface="Arial"/>
              <a:buNone/>
            </a:pPr>
            <a:r>
              <a:rPr lang="en-US" sz="800">
                <a:latin typeface="Consolas"/>
                <a:ea typeface="Consolas"/>
                <a:cs typeface="Consolas"/>
                <a:sym typeface="Consolas"/>
              </a:rPr>
              <a:t>var ordenabar = function () {</a:t>
            </a:r>
            <a:br>
              <a:rPr lang="en-US" sz="800">
                <a:latin typeface="Consolas"/>
                <a:ea typeface="Consolas"/>
                <a:cs typeface="Consolas"/>
                <a:sym typeface="Consolas"/>
              </a:rPr>
            </a:br>
            <a:r>
              <a:rPr lang="en-US" sz="800">
                <a:latin typeface="Consolas"/>
                <a:ea typeface="Consolas"/>
                <a:cs typeface="Consolas"/>
                <a:sym typeface="Consolas"/>
              </a:rPr>
              <a:t>		sortOrder = !sortOrder;</a:t>
            </a:r>
            <a:br>
              <a:rPr lang="en-US" sz="800">
                <a:latin typeface="Consolas"/>
                <a:ea typeface="Consolas"/>
                <a:cs typeface="Consolas"/>
                <a:sym typeface="Consolas"/>
              </a:rPr>
            </a:br>
            <a:r>
              <a:rPr lang="en-US" sz="800">
                <a:latin typeface="Consolas"/>
                <a:ea typeface="Consolas"/>
                <a:cs typeface="Consolas"/>
                <a:sym typeface="Consolas"/>
              </a:rPr>
              <a:t>		sortItems = function (a, b) {</a:t>
            </a:r>
            <a:br>
              <a:rPr lang="en-US" sz="800">
                <a:latin typeface="Consolas"/>
                <a:ea typeface="Consolas"/>
                <a:cs typeface="Consolas"/>
                <a:sym typeface="Consolas"/>
              </a:rPr>
            </a:br>
            <a:r>
              <a:rPr lang="en-US" sz="800">
                <a:latin typeface="Consolas"/>
                <a:ea typeface="Consolas"/>
                <a:cs typeface="Consolas"/>
                <a:sym typeface="Consolas"/>
              </a:rPr>
              <a:t>			if (sortOrder) {</a:t>
            </a:r>
            <a:br>
              <a:rPr lang="en-US" sz="800">
                <a:latin typeface="Consolas"/>
                <a:ea typeface="Consolas"/>
                <a:cs typeface="Consolas"/>
                <a:sym typeface="Consolas"/>
              </a:rPr>
            </a:br>
            <a:r>
              <a:rPr lang="en-US" sz="800">
                <a:latin typeface="Consolas"/>
                <a:ea typeface="Consolas"/>
                <a:cs typeface="Consolas"/>
                <a:sym typeface="Consolas"/>
              </a:rPr>
              <a:t>				return a - b;</a:t>
            </a:r>
            <a:br>
              <a:rPr lang="en-US" sz="800">
                <a:latin typeface="Consolas"/>
                <a:ea typeface="Consolas"/>
                <a:cs typeface="Consolas"/>
                <a:sym typeface="Consolas"/>
              </a:rPr>
            </a:br>
            <a:r>
              <a:rPr lang="en-US" sz="800">
                <a:latin typeface="Consolas"/>
                <a:ea typeface="Consolas"/>
                <a:cs typeface="Consolas"/>
                <a:sym typeface="Consolas"/>
              </a:rPr>
              <a:t>			}</a:t>
            </a:r>
            <a:br>
              <a:rPr lang="en-US" sz="800">
                <a:latin typeface="Consolas"/>
                <a:ea typeface="Consolas"/>
                <a:cs typeface="Consolas"/>
                <a:sym typeface="Consolas"/>
              </a:rPr>
            </a:br>
            <a:r>
              <a:rPr lang="en-US" sz="800">
                <a:latin typeface="Consolas"/>
                <a:ea typeface="Consolas"/>
                <a:cs typeface="Consolas"/>
                <a:sym typeface="Consolas"/>
              </a:rPr>
              <a:t>			return b - a;</a:t>
            </a:r>
            <a:br>
              <a:rPr lang="en-US" sz="800">
                <a:latin typeface="Consolas"/>
                <a:ea typeface="Consolas"/>
                <a:cs typeface="Consolas"/>
                <a:sym typeface="Consolas"/>
              </a:rPr>
            </a:br>
            <a:r>
              <a:rPr lang="en-US" sz="800">
                <a:latin typeface="Consolas"/>
                <a:ea typeface="Consolas"/>
                <a:cs typeface="Consolas"/>
                <a:sym typeface="Consolas"/>
              </a:rPr>
              <a:t>		};</a:t>
            </a:r>
            <a:br>
              <a:rPr lang="en-US" sz="800">
                <a:latin typeface="Consolas"/>
                <a:ea typeface="Consolas"/>
                <a:cs typeface="Consolas"/>
                <a:sym typeface="Consolas"/>
              </a:rPr>
            </a:br>
            <a:r>
              <a:rPr lang="en-US" sz="800">
                <a:latin typeface="Consolas"/>
                <a:ea typeface="Consolas"/>
                <a:cs typeface="Consolas"/>
                <a:sym typeface="Consolas"/>
              </a:rPr>
              <a:t>	svg.selectAll("rect").sort(sortItems)</a:t>
            </a:r>
            <a:br>
              <a:rPr lang="en-US" sz="800">
                <a:latin typeface="Consolas"/>
                <a:ea typeface="Consolas"/>
                <a:cs typeface="Consolas"/>
                <a:sym typeface="Consolas"/>
              </a:rPr>
            </a:br>
            <a:r>
              <a:rPr lang="en-US" sz="800">
                <a:latin typeface="Consolas"/>
                <a:ea typeface="Consolas"/>
                <a:cs typeface="Consolas"/>
                <a:sym typeface="Consolas"/>
              </a:rPr>
              <a:t>		.transition()</a:t>
            </a:r>
            <a:br>
              <a:rPr lang="en-US" sz="800">
                <a:latin typeface="Consolas"/>
                <a:ea typeface="Consolas"/>
                <a:cs typeface="Consolas"/>
                <a:sym typeface="Consolas"/>
              </a:rPr>
            </a:br>
            <a:r>
              <a:rPr lang="en-US" sz="800">
                <a:latin typeface="Consolas"/>
                <a:ea typeface="Consolas"/>
                <a:cs typeface="Consolas"/>
                <a:sym typeface="Consolas"/>
              </a:rPr>
              <a:t>		.delay(function (d, i) {</a:t>
            </a:r>
            <a:br>
              <a:rPr lang="en-US" sz="800">
                <a:latin typeface="Consolas"/>
                <a:ea typeface="Consolas"/>
                <a:cs typeface="Consolas"/>
                <a:sym typeface="Consolas"/>
              </a:rPr>
            </a:br>
            <a:r>
              <a:rPr lang="en-US" sz="800">
                <a:latin typeface="Consolas"/>
                <a:ea typeface="Consolas"/>
                <a:cs typeface="Consolas"/>
                <a:sym typeface="Consolas"/>
              </a:rPr>
              <a:t>			return i * 50;</a:t>
            </a:r>
            <a:br>
              <a:rPr lang="en-US" sz="800">
                <a:latin typeface="Consolas"/>
                <a:ea typeface="Consolas"/>
                <a:cs typeface="Consolas"/>
                <a:sym typeface="Consolas"/>
              </a:rPr>
            </a:br>
            <a:r>
              <a:rPr lang="en-US" sz="800">
                <a:latin typeface="Consolas"/>
                <a:ea typeface="Consolas"/>
                <a:cs typeface="Consolas"/>
                <a:sym typeface="Consolas"/>
              </a:rPr>
              <a:t>		})</a:t>
            </a:r>
            <a:br>
              <a:rPr lang="en-US" sz="800">
                <a:latin typeface="Consolas"/>
                <a:ea typeface="Consolas"/>
                <a:cs typeface="Consolas"/>
                <a:sym typeface="Consolas"/>
              </a:rPr>
            </a:br>
            <a:r>
              <a:rPr lang="en-US" sz="800">
                <a:latin typeface="Consolas"/>
                <a:ea typeface="Consolas"/>
                <a:cs typeface="Consolas"/>
                <a:sym typeface="Consolas"/>
              </a:rPr>
              <a:t>		.duration(1000)</a:t>
            </a:r>
            <a:br>
              <a:rPr lang="en-US" sz="800">
                <a:latin typeface="Consolas"/>
                <a:ea typeface="Consolas"/>
                <a:cs typeface="Consolas"/>
                <a:sym typeface="Consolas"/>
              </a:rPr>
            </a:br>
            <a:r>
              <a:rPr lang="en-US" sz="800">
                <a:latin typeface="Consolas"/>
                <a:ea typeface="Consolas"/>
                <a:cs typeface="Consolas"/>
                <a:sym typeface="Consolas"/>
              </a:rPr>
              <a:t>		.attr("x", function (d, i) {</a:t>
            </a:r>
            <a:br>
              <a:rPr lang="en-US" sz="800">
                <a:latin typeface="Consolas"/>
                <a:ea typeface="Consolas"/>
                <a:cs typeface="Consolas"/>
                <a:sym typeface="Consolas"/>
              </a:rPr>
            </a:br>
            <a:r>
              <a:rPr lang="en-US" sz="800">
                <a:latin typeface="Consolas"/>
                <a:ea typeface="Consolas"/>
                <a:cs typeface="Consolas"/>
                <a:sym typeface="Consolas"/>
              </a:rPr>
              <a:t>			return i * (w / dataset.length);</a:t>
            </a:r>
            <a:br>
              <a:rPr lang="en-US" sz="800">
                <a:latin typeface="Consolas"/>
                <a:ea typeface="Consolas"/>
                <a:cs typeface="Consolas"/>
                <a:sym typeface="Consolas"/>
              </a:rPr>
            </a:br>
            <a:r>
              <a:rPr lang="en-US" sz="800">
                <a:latin typeface="Consolas"/>
                <a:ea typeface="Consolas"/>
                <a:cs typeface="Consolas"/>
                <a:sym typeface="Consolas"/>
              </a:rPr>
              <a:t>		});</a:t>
            </a:r>
          </a:p>
          <a:p>
            <a:pPr indent="-69850" lvl="0" marL="0" marR="0" rtl="0">
              <a:lnSpc>
                <a:spcPct val="115000"/>
              </a:lnSpc>
              <a:spcBef>
                <a:spcPts val="0"/>
              </a:spcBef>
              <a:spcAft>
                <a:spcPts val="1500"/>
              </a:spcAft>
              <a:buClr>
                <a:schemeClr val="dk1"/>
              </a:buClr>
              <a:buFont typeface="Arial"/>
              <a:buNone/>
            </a:pPr>
            <a:r>
              <a:t/>
            </a:r>
            <a:endParaRPr sz="800">
              <a:latin typeface="Consolas"/>
              <a:ea typeface="Consolas"/>
              <a:cs typeface="Consolas"/>
              <a:sym typeface="Consolas"/>
            </a:endParaRPr>
          </a:p>
          <a:p>
            <a:pPr indent="-69850" lvl="0" marL="0" marR="0" rtl="0">
              <a:lnSpc>
                <a:spcPct val="115000"/>
              </a:lnSpc>
              <a:spcBef>
                <a:spcPts val="0"/>
              </a:spcBef>
              <a:spcAft>
                <a:spcPts val="1500"/>
              </a:spcAft>
              <a:buClr>
                <a:schemeClr val="dk1"/>
              </a:buClr>
              <a:buFont typeface="Arial"/>
              <a:buNone/>
            </a:pPr>
            <a:r>
              <a:t/>
            </a:r>
            <a:endParaRPr sz="800">
              <a:latin typeface="Consolas"/>
              <a:ea typeface="Consolas"/>
              <a:cs typeface="Consolas"/>
              <a:sym typeface="Consolas"/>
            </a:endParaRPr>
          </a:p>
        </p:txBody>
      </p:sp>
      <p:pic>
        <p:nvPicPr>
          <p:cNvPr id="536" name="Shape 536"/>
          <p:cNvPicPr preferRelativeResize="0"/>
          <p:nvPr/>
        </p:nvPicPr>
        <p:blipFill>
          <a:blip r:embed="rId4">
            <a:alphaModFix/>
          </a:blip>
          <a:stretch>
            <a:fillRect/>
          </a:stretch>
        </p:blipFill>
        <p:spPr>
          <a:xfrm>
            <a:off x="3620900" y="2571725"/>
            <a:ext cx="5236800" cy="1154824"/>
          </a:xfrm>
          <a:prstGeom prst="rect">
            <a:avLst/>
          </a:prstGeom>
          <a:noFill/>
          <a:ln>
            <a:noFill/>
          </a:ln>
        </p:spPr>
      </p:pic>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1" name="Shape 541"/>
        <p:cNvGrpSpPr/>
        <p:nvPr/>
      </p:nvGrpSpPr>
      <p:grpSpPr>
        <a:xfrm>
          <a:off x="0" y="0"/>
          <a:ext cx="0" cy="0"/>
          <a:chOff x="0" y="0"/>
          <a:chExt cx="0" cy="0"/>
        </a:xfrm>
      </p:grpSpPr>
      <p:sp>
        <p:nvSpPr>
          <p:cNvPr id="542" name="Shape 542"/>
          <p:cNvSpPr txBox="1"/>
          <p:nvPr>
            <p:ph idx="12" type="sldNum"/>
          </p:nvPr>
        </p:nvSpPr>
        <p:spPr>
          <a:xfrm>
            <a:off x="8448675" y="6488112"/>
            <a:ext cx="652500" cy="341399"/>
          </a:xfrm>
          <a:prstGeom prst="rect">
            <a:avLst/>
          </a:prstGeom>
        </p:spPr>
        <p:txBody>
          <a:bodyPr anchorCtr="0" anchor="t" bIns="45700" lIns="91425" rIns="91425" tIns="45700">
            <a:noAutofit/>
          </a:bodyPr>
          <a:lstStyle/>
          <a:p>
            <a:pPr lvl="0" rtl="0">
              <a:spcBef>
                <a:spcPts val="0"/>
              </a:spcBef>
              <a:buClr>
                <a:schemeClr val="lt1"/>
              </a:buClr>
              <a:buSzPct val="25000"/>
              <a:buFont typeface="Arial"/>
              <a:buNone/>
            </a:pPr>
            <a:fld id="{00000000-1234-1234-1234-123412341234}" type="slidenum">
              <a:rPr lang="en-US"/>
              <a:t>‹#›</a:t>
            </a:fld>
          </a:p>
        </p:txBody>
      </p:sp>
      <p:sp>
        <p:nvSpPr>
          <p:cNvPr id="543" name="Shape 543"/>
          <p:cNvSpPr txBox="1"/>
          <p:nvPr/>
        </p:nvSpPr>
        <p:spPr>
          <a:xfrm>
            <a:off x="5463000" y="5414225"/>
            <a:ext cx="3394800" cy="770700"/>
          </a:xfrm>
          <a:prstGeom prst="rect">
            <a:avLst/>
          </a:prstGeom>
          <a:noFill/>
          <a:ln>
            <a:noFill/>
          </a:ln>
        </p:spPr>
        <p:txBody>
          <a:bodyPr anchorCtr="0" anchor="ctr" bIns="91425" lIns="91425" rIns="91425" tIns="91425">
            <a:noAutofit/>
          </a:bodyPr>
          <a:lstStyle/>
          <a:p>
            <a:pPr lvl="0" rtl="0">
              <a:spcBef>
                <a:spcPts val="0"/>
              </a:spcBef>
              <a:buNone/>
            </a:pPr>
            <a:r>
              <a:rPr lang="en-US" u="sng">
                <a:solidFill>
                  <a:schemeClr val="hlink"/>
                </a:solidFill>
                <a:hlinkClick r:id="rId3"/>
              </a:rPr>
              <a:t>http://jsfiddle.net/ddgcarbayo/t7w6jjLx/1/</a:t>
            </a:r>
            <a:r>
              <a:rPr lang="en-US"/>
              <a:t> </a:t>
            </a:r>
          </a:p>
        </p:txBody>
      </p:sp>
      <p:sp>
        <p:nvSpPr>
          <p:cNvPr id="544" name="Shape 544"/>
          <p:cNvSpPr txBox="1"/>
          <p:nvPr/>
        </p:nvSpPr>
        <p:spPr>
          <a:xfrm>
            <a:off x="141800" y="970050"/>
            <a:ext cx="8420399" cy="4214699"/>
          </a:xfrm>
          <a:prstGeom prst="rect">
            <a:avLst/>
          </a:prstGeom>
          <a:noFill/>
          <a:ln>
            <a:noFill/>
          </a:ln>
        </p:spPr>
        <p:txBody>
          <a:bodyPr anchorCtr="0" anchor="t" bIns="91425" lIns="91425" rIns="91425" tIns="91425">
            <a:noAutofit/>
          </a:bodyPr>
          <a:lstStyle/>
          <a:p>
            <a:pPr indent="-69850" lvl="0" marL="0" marR="0" rtl="0" algn="l">
              <a:lnSpc>
                <a:spcPct val="145000"/>
              </a:lnSpc>
              <a:spcBef>
                <a:spcPts val="0"/>
              </a:spcBef>
              <a:spcAft>
                <a:spcPts val="0"/>
              </a:spcAft>
              <a:buClr>
                <a:schemeClr val="dk1"/>
              </a:buClr>
              <a:buFont typeface="Arial"/>
              <a:buNone/>
            </a:pPr>
            <a:r>
              <a:rPr lang="en-US"/>
              <a:t>Carga por CSV, TSV, JSON, ...</a:t>
            </a:r>
          </a:p>
          <a:p>
            <a:pPr indent="-69850" lvl="0" marL="0" marR="0" rtl="0" algn="l">
              <a:lnSpc>
                <a:spcPct val="145000"/>
              </a:lnSpc>
              <a:spcBef>
                <a:spcPts val="0"/>
              </a:spcBef>
              <a:spcAft>
                <a:spcPts val="0"/>
              </a:spcAft>
              <a:buClr>
                <a:schemeClr val="dk1"/>
              </a:buClr>
              <a:buFont typeface="Arial"/>
              <a:buNone/>
            </a:pPr>
            <a:r>
              <a:t/>
            </a:r>
            <a:endParaRPr/>
          </a:p>
          <a:p>
            <a:pPr lvl="0" rtl="0">
              <a:lnSpc>
                <a:spcPct val="115000"/>
              </a:lnSpc>
              <a:spcBef>
                <a:spcPts val="0"/>
              </a:spcBef>
              <a:buClr>
                <a:schemeClr val="dk1"/>
              </a:buClr>
              <a:buSzPct val="110000"/>
              <a:buFont typeface="Arial"/>
              <a:buNone/>
            </a:pPr>
            <a:r>
              <a:rPr lang="en-US" sz="1000">
                <a:latin typeface="Consolas"/>
                <a:ea typeface="Consolas"/>
                <a:cs typeface="Consolas"/>
                <a:sym typeface="Consolas"/>
              </a:rPr>
              <a:t>d3.csv("example.csv", </a:t>
            </a:r>
            <a:br>
              <a:rPr lang="en-US" sz="1000">
                <a:latin typeface="Consolas"/>
                <a:ea typeface="Consolas"/>
                <a:cs typeface="Consolas"/>
                <a:sym typeface="Consolas"/>
              </a:rPr>
            </a:br>
            <a:r>
              <a:rPr lang="en-US" sz="1000">
                <a:latin typeface="Consolas"/>
                <a:ea typeface="Consolas"/>
                <a:cs typeface="Consolas"/>
                <a:sym typeface="Consolas"/>
              </a:rPr>
              <a:t>	function(error,data) { </a:t>
            </a:r>
          </a:p>
          <a:p>
            <a:pPr indent="387350" lvl="0" marL="457200" rtl="0">
              <a:lnSpc>
                <a:spcPct val="115000"/>
              </a:lnSpc>
              <a:spcBef>
                <a:spcPts val="0"/>
              </a:spcBef>
              <a:buClr>
                <a:schemeClr val="dk1"/>
              </a:buClr>
              <a:buSzPct val="110000"/>
              <a:buFont typeface="Arial"/>
              <a:buNone/>
            </a:pPr>
            <a:r>
              <a:rPr lang="en-US" sz="1000">
                <a:latin typeface="Consolas"/>
                <a:ea typeface="Consolas"/>
                <a:cs typeface="Consolas"/>
                <a:sym typeface="Consolas"/>
              </a:rPr>
              <a:t>// en data ya tenemos los datos parseados si error === null</a:t>
            </a:r>
            <a:br>
              <a:rPr lang="en-US" sz="1000">
                <a:latin typeface="Consolas"/>
                <a:ea typeface="Consolas"/>
                <a:cs typeface="Consolas"/>
                <a:sym typeface="Consolas"/>
              </a:rPr>
            </a:br>
            <a:r>
              <a:rPr lang="en-US" sz="1000">
                <a:latin typeface="Consolas"/>
                <a:ea typeface="Consolas"/>
                <a:cs typeface="Consolas"/>
                <a:sym typeface="Consolas"/>
              </a:rPr>
              <a:t>});</a:t>
            </a:r>
          </a:p>
          <a:p>
            <a:pPr indent="-69850" lvl="0" marL="0" marR="0" rtl="0" algn="l">
              <a:lnSpc>
                <a:spcPct val="145000"/>
              </a:lnSpc>
              <a:spcBef>
                <a:spcPts val="0"/>
              </a:spcBef>
              <a:spcAft>
                <a:spcPts val="0"/>
              </a:spcAft>
              <a:buClr>
                <a:schemeClr val="dk1"/>
              </a:buClr>
              <a:buFont typeface="Arial"/>
              <a:buNone/>
            </a:pPr>
            <a:r>
              <a:rPr lang="en-US"/>
              <a:t> </a:t>
            </a:r>
          </a:p>
          <a:p>
            <a:pPr indent="-69850" lvl="0" marL="0" marR="0" rtl="0" algn="l">
              <a:lnSpc>
                <a:spcPct val="145000"/>
              </a:lnSpc>
              <a:spcBef>
                <a:spcPts val="0"/>
              </a:spcBef>
              <a:spcAft>
                <a:spcPts val="0"/>
              </a:spcAft>
              <a:buClr>
                <a:schemeClr val="dk1"/>
              </a:buClr>
              <a:buFont typeface="Arial"/>
              <a:buNone/>
            </a:pPr>
            <a:r>
              <a:rPr lang="en-US"/>
              <a:t>Igual que .csv, se puede hacer .json, .tsv, ….</a:t>
            </a:r>
          </a:p>
          <a:p>
            <a:pPr indent="-69850" lvl="0" marL="0" marR="0" rtl="0">
              <a:lnSpc>
                <a:spcPct val="115000"/>
              </a:lnSpc>
              <a:spcBef>
                <a:spcPts val="0"/>
              </a:spcBef>
              <a:spcAft>
                <a:spcPts val="1500"/>
              </a:spcAft>
              <a:buClr>
                <a:schemeClr val="dk1"/>
              </a:buClr>
              <a:buFont typeface="Arial"/>
              <a:buNone/>
            </a:pPr>
            <a:r>
              <a:t/>
            </a:r>
            <a:endParaRPr sz="800">
              <a:latin typeface="Consolas"/>
              <a:ea typeface="Consolas"/>
              <a:cs typeface="Consolas"/>
              <a:sym typeface="Consolas"/>
            </a:endParaRPr>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9" name="Shape 549"/>
        <p:cNvGrpSpPr/>
        <p:nvPr/>
      </p:nvGrpSpPr>
      <p:grpSpPr>
        <a:xfrm>
          <a:off x="0" y="0"/>
          <a:ext cx="0" cy="0"/>
          <a:chOff x="0" y="0"/>
          <a:chExt cx="0" cy="0"/>
        </a:xfrm>
      </p:grpSpPr>
      <p:sp>
        <p:nvSpPr>
          <p:cNvPr id="550" name="Shape 550"/>
          <p:cNvSpPr txBox="1"/>
          <p:nvPr>
            <p:ph idx="12" type="sldNum"/>
          </p:nvPr>
        </p:nvSpPr>
        <p:spPr>
          <a:xfrm>
            <a:off x="8448675" y="6488112"/>
            <a:ext cx="652500" cy="341399"/>
          </a:xfrm>
          <a:prstGeom prst="rect">
            <a:avLst/>
          </a:prstGeom>
        </p:spPr>
        <p:txBody>
          <a:bodyPr anchorCtr="0" anchor="t" bIns="45700" lIns="91425" rIns="91425" tIns="45700">
            <a:noAutofit/>
          </a:bodyPr>
          <a:lstStyle/>
          <a:p>
            <a:pPr lvl="0" rtl="0">
              <a:spcBef>
                <a:spcPts val="0"/>
              </a:spcBef>
              <a:buClr>
                <a:schemeClr val="lt1"/>
              </a:buClr>
              <a:buSzPct val="25000"/>
              <a:buFont typeface="Arial"/>
              <a:buNone/>
            </a:pPr>
            <a:fld id="{00000000-1234-1234-1234-123412341234}" type="slidenum">
              <a:rPr lang="en-US"/>
              <a:t>‹#›</a:t>
            </a:fld>
          </a:p>
        </p:txBody>
      </p:sp>
      <p:sp>
        <p:nvSpPr>
          <p:cNvPr id="551" name="Shape 551"/>
          <p:cNvSpPr txBox="1"/>
          <p:nvPr/>
        </p:nvSpPr>
        <p:spPr>
          <a:xfrm>
            <a:off x="141800" y="970050"/>
            <a:ext cx="8678699" cy="493499"/>
          </a:xfrm>
          <a:prstGeom prst="rect">
            <a:avLst/>
          </a:prstGeom>
          <a:noFill/>
          <a:ln>
            <a:noFill/>
          </a:ln>
        </p:spPr>
        <p:txBody>
          <a:bodyPr anchorCtr="0" anchor="t" bIns="91425" lIns="91425" rIns="91425" tIns="91425">
            <a:noAutofit/>
          </a:bodyPr>
          <a:lstStyle/>
          <a:p>
            <a:pPr indent="-69850" lvl="0" marL="0" marR="0" rtl="0" algn="l">
              <a:lnSpc>
                <a:spcPct val="145000"/>
              </a:lnSpc>
              <a:spcBef>
                <a:spcPts val="0"/>
              </a:spcBef>
              <a:spcAft>
                <a:spcPts val="0"/>
              </a:spcAft>
              <a:buClr>
                <a:schemeClr val="dk1"/>
              </a:buClr>
              <a:buSzPct val="91666"/>
              <a:buFont typeface="Arial"/>
              <a:buNone/>
            </a:pPr>
            <a:r>
              <a:rPr lang="en-US" sz="1200"/>
              <a:t>Layouts: D3js nos facilita una serie de gráficos por “defecto” para que modifiquemos (pulsa en la imagen para ver el gráfico)</a:t>
            </a:r>
          </a:p>
          <a:p>
            <a:pPr indent="-69850" lvl="0" marL="0" marR="0" rtl="0" algn="l">
              <a:lnSpc>
                <a:spcPct val="145000"/>
              </a:lnSpc>
              <a:spcBef>
                <a:spcPts val="0"/>
              </a:spcBef>
              <a:spcAft>
                <a:spcPts val="0"/>
              </a:spcAft>
              <a:buClr>
                <a:schemeClr val="dk1"/>
              </a:buClr>
              <a:buFont typeface="Arial"/>
              <a:buNone/>
            </a:pPr>
            <a:r>
              <a:t/>
            </a:r>
            <a:endParaRPr/>
          </a:p>
          <a:p>
            <a:pPr indent="-69850" lvl="0" marL="0" marR="0" rtl="0" algn="l">
              <a:lnSpc>
                <a:spcPct val="145000"/>
              </a:lnSpc>
              <a:spcBef>
                <a:spcPts val="0"/>
              </a:spcBef>
              <a:spcAft>
                <a:spcPts val="0"/>
              </a:spcAft>
              <a:buClr>
                <a:schemeClr val="dk1"/>
              </a:buClr>
              <a:buFont typeface="Arial"/>
              <a:buNone/>
            </a:pPr>
            <a:r>
              <a:t/>
            </a:r>
            <a:endParaRPr/>
          </a:p>
          <a:p>
            <a:pPr indent="-69850" lvl="0" marL="0" marR="0" rtl="0" algn="l">
              <a:lnSpc>
                <a:spcPct val="145000"/>
              </a:lnSpc>
              <a:spcBef>
                <a:spcPts val="0"/>
              </a:spcBef>
              <a:spcAft>
                <a:spcPts val="0"/>
              </a:spcAft>
              <a:buClr>
                <a:schemeClr val="dk1"/>
              </a:buClr>
              <a:buFont typeface="Arial"/>
              <a:buNone/>
            </a:pPr>
            <a:r>
              <a:t/>
            </a:r>
            <a:endParaRPr/>
          </a:p>
          <a:p>
            <a:pPr lvl="0" rtl="0">
              <a:lnSpc>
                <a:spcPct val="115000"/>
              </a:lnSpc>
              <a:spcBef>
                <a:spcPts val="0"/>
              </a:spcBef>
              <a:buClr>
                <a:schemeClr val="dk1"/>
              </a:buClr>
              <a:buFont typeface="Arial"/>
              <a:buNone/>
            </a:pPr>
            <a:r>
              <a:t/>
            </a:r>
            <a:endParaRPr sz="1000">
              <a:latin typeface="Consolas"/>
              <a:ea typeface="Consolas"/>
              <a:cs typeface="Consolas"/>
              <a:sym typeface="Consolas"/>
            </a:endParaRPr>
          </a:p>
          <a:p>
            <a:pPr indent="-69850" lvl="0" marL="0" marR="0" rtl="0" algn="l">
              <a:lnSpc>
                <a:spcPct val="145000"/>
              </a:lnSpc>
              <a:spcBef>
                <a:spcPts val="0"/>
              </a:spcBef>
              <a:spcAft>
                <a:spcPts val="0"/>
              </a:spcAft>
              <a:buClr>
                <a:schemeClr val="dk1"/>
              </a:buClr>
              <a:buFont typeface="Arial"/>
              <a:buNone/>
            </a:pPr>
            <a:r>
              <a:rPr lang="en-US"/>
              <a:t> </a:t>
            </a:r>
          </a:p>
          <a:p>
            <a:pPr indent="-69850" lvl="0" marL="0" marR="0" rtl="0">
              <a:lnSpc>
                <a:spcPct val="115000"/>
              </a:lnSpc>
              <a:spcBef>
                <a:spcPts val="0"/>
              </a:spcBef>
              <a:spcAft>
                <a:spcPts val="1500"/>
              </a:spcAft>
              <a:buClr>
                <a:schemeClr val="dk1"/>
              </a:buClr>
              <a:buFont typeface="Arial"/>
              <a:buNone/>
            </a:pPr>
            <a:r>
              <a:t/>
            </a:r>
            <a:endParaRPr sz="800">
              <a:latin typeface="Consolas"/>
              <a:ea typeface="Consolas"/>
              <a:cs typeface="Consolas"/>
              <a:sym typeface="Consolas"/>
            </a:endParaRPr>
          </a:p>
        </p:txBody>
      </p:sp>
      <p:sp>
        <p:nvSpPr>
          <p:cNvPr id="552" name="Shape 552"/>
          <p:cNvSpPr txBox="1"/>
          <p:nvPr/>
        </p:nvSpPr>
        <p:spPr>
          <a:xfrm>
            <a:off x="141800" y="5586125"/>
            <a:ext cx="7003199" cy="426899"/>
          </a:xfrm>
          <a:prstGeom prst="rect">
            <a:avLst/>
          </a:prstGeom>
          <a:noFill/>
          <a:ln>
            <a:noFill/>
          </a:ln>
        </p:spPr>
        <p:txBody>
          <a:bodyPr anchorCtr="0" anchor="ctr" bIns="91425" lIns="91425" rIns="91425" tIns="91425">
            <a:noAutofit/>
          </a:bodyPr>
          <a:lstStyle/>
          <a:p>
            <a:pPr lvl="0" rtl="0">
              <a:spcBef>
                <a:spcPts val="0"/>
              </a:spcBef>
              <a:buNone/>
            </a:pPr>
            <a:r>
              <a:rPr lang="en-US" u="sng">
                <a:solidFill>
                  <a:schemeClr val="hlink"/>
                </a:solidFill>
                <a:hlinkClick r:id="rId3"/>
              </a:rPr>
              <a:t>https://github.com/mbostock/d3/wiki/Layouts</a:t>
            </a:r>
            <a:r>
              <a:rPr lang="en-US"/>
              <a:t> </a:t>
            </a:r>
          </a:p>
        </p:txBody>
      </p:sp>
      <p:pic>
        <p:nvPicPr>
          <p:cNvPr id="553" name="Shape 553"/>
          <p:cNvPicPr preferRelativeResize="0"/>
          <p:nvPr/>
        </p:nvPicPr>
        <p:blipFill>
          <a:blip r:embed="rId4">
            <a:alphaModFix/>
          </a:blip>
          <a:stretch>
            <a:fillRect/>
          </a:stretch>
        </p:blipFill>
        <p:spPr>
          <a:xfrm>
            <a:off x="241725" y="1463575"/>
            <a:ext cx="2483300" cy="1117475"/>
          </a:xfrm>
          <a:prstGeom prst="rect">
            <a:avLst/>
          </a:prstGeom>
          <a:noFill/>
          <a:ln>
            <a:noFill/>
          </a:ln>
        </p:spPr>
      </p:pic>
      <p:pic>
        <p:nvPicPr>
          <p:cNvPr id="554" name="Shape 554"/>
          <p:cNvPicPr preferRelativeResize="0"/>
          <p:nvPr/>
        </p:nvPicPr>
        <p:blipFill>
          <a:blip r:embed="rId5">
            <a:alphaModFix/>
          </a:blip>
          <a:stretch>
            <a:fillRect/>
          </a:stretch>
        </p:blipFill>
        <p:spPr>
          <a:xfrm>
            <a:off x="6337225" y="1463575"/>
            <a:ext cx="2483300" cy="1117485"/>
          </a:xfrm>
          <a:prstGeom prst="rect">
            <a:avLst/>
          </a:prstGeom>
          <a:noFill/>
          <a:ln>
            <a:noFill/>
          </a:ln>
        </p:spPr>
      </p:pic>
      <p:pic>
        <p:nvPicPr>
          <p:cNvPr id="555" name="Shape 555"/>
          <p:cNvPicPr preferRelativeResize="0"/>
          <p:nvPr/>
        </p:nvPicPr>
        <p:blipFill>
          <a:blip r:embed="rId6">
            <a:alphaModFix/>
          </a:blip>
          <a:stretch>
            <a:fillRect/>
          </a:stretch>
        </p:blipFill>
        <p:spPr>
          <a:xfrm>
            <a:off x="3330362" y="1463575"/>
            <a:ext cx="2483278" cy="1117475"/>
          </a:xfrm>
          <a:prstGeom prst="rect">
            <a:avLst/>
          </a:prstGeom>
          <a:noFill/>
          <a:ln>
            <a:noFill/>
          </a:ln>
        </p:spPr>
      </p:pic>
      <p:pic>
        <p:nvPicPr>
          <p:cNvPr id="556" name="Shape 556"/>
          <p:cNvPicPr preferRelativeResize="0"/>
          <p:nvPr/>
        </p:nvPicPr>
        <p:blipFill>
          <a:blip r:embed="rId7">
            <a:alphaModFix/>
          </a:blip>
          <a:stretch>
            <a:fillRect/>
          </a:stretch>
        </p:blipFill>
        <p:spPr>
          <a:xfrm>
            <a:off x="241725" y="2735250"/>
            <a:ext cx="2483278" cy="1117475"/>
          </a:xfrm>
          <a:prstGeom prst="rect">
            <a:avLst/>
          </a:prstGeom>
          <a:noFill/>
          <a:ln>
            <a:noFill/>
          </a:ln>
        </p:spPr>
      </p:pic>
      <p:pic>
        <p:nvPicPr>
          <p:cNvPr id="557" name="Shape 557"/>
          <p:cNvPicPr preferRelativeResize="0"/>
          <p:nvPr/>
        </p:nvPicPr>
        <p:blipFill>
          <a:blip r:embed="rId8">
            <a:alphaModFix/>
          </a:blip>
          <a:stretch>
            <a:fillRect/>
          </a:stretch>
        </p:blipFill>
        <p:spPr>
          <a:xfrm>
            <a:off x="2725025" y="2650350"/>
            <a:ext cx="3088625" cy="1202374"/>
          </a:xfrm>
          <a:prstGeom prst="rect">
            <a:avLst/>
          </a:prstGeom>
          <a:noFill/>
          <a:ln>
            <a:noFill/>
          </a:ln>
        </p:spPr>
      </p:pic>
      <p:pic>
        <p:nvPicPr>
          <p:cNvPr id="558" name="Shape 558"/>
          <p:cNvPicPr preferRelativeResize="0"/>
          <p:nvPr/>
        </p:nvPicPr>
        <p:blipFill>
          <a:blip r:embed="rId9">
            <a:alphaModFix/>
          </a:blip>
          <a:stretch>
            <a:fillRect/>
          </a:stretch>
        </p:blipFill>
        <p:spPr>
          <a:xfrm>
            <a:off x="6337225" y="2692799"/>
            <a:ext cx="2483300" cy="1117482"/>
          </a:xfrm>
          <a:prstGeom prst="rect">
            <a:avLst/>
          </a:prstGeom>
          <a:noFill/>
          <a:ln>
            <a:noFill/>
          </a:ln>
        </p:spPr>
      </p:pic>
      <p:pic>
        <p:nvPicPr>
          <p:cNvPr id="559" name="Shape 559"/>
          <p:cNvPicPr preferRelativeResize="0"/>
          <p:nvPr/>
        </p:nvPicPr>
        <p:blipFill>
          <a:blip r:embed="rId10">
            <a:alphaModFix/>
          </a:blip>
          <a:stretch>
            <a:fillRect/>
          </a:stretch>
        </p:blipFill>
        <p:spPr>
          <a:xfrm>
            <a:off x="241725" y="4006925"/>
            <a:ext cx="2483285" cy="1117475"/>
          </a:xfrm>
          <a:prstGeom prst="rect">
            <a:avLst/>
          </a:prstGeom>
          <a:noFill/>
          <a:ln>
            <a:noFill/>
          </a:ln>
        </p:spPr>
      </p:pic>
      <p:pic>
        <p:nvPicPr>
          <p:cNvPr id="560" name="Shape 560"/>
          <p:cNvPicPr preferRelativeResize="0"/>
          <p:nvPr/>
        </p:nvPicPr>
        <p:blipFill>
          <a:blip r:embed="rId11">
            <a:alphaModFix/>
          </a:blip>
          <a:stretch>
            <a:fillRect/>
          </a:stretch>
        </p:blipFill>
        <p:spPr>
          <a:xfrm>
            <a:off x="2933362" y="4032285"/>
            <a:ext cx="2671955" cy="1202374"/>
          </a:xfrm>
          <a:prstGeom prst="rect">
            <a:avLst/>
          </a:prstGeom>
          <a:noFill/>
          <a:ln>
            <a:noFill/>
          </a:ln>
        </p:spPr>
      </p:pic>
      <p:pic>
        <p:nvPicPr>
          <p:cNvPr id="561" name="Shape 561"/>
          <p:cNvPicPr preferRelativeResize="0"/>
          <p:nvPr/>
        </p:nvPicPr>
        <p:blipFill>
          <a:blip r:embed="rId12">
            <a:alphaModFix/>
          </a:blip>
          <a:stretch>
            <a:fillRect/>
          </a:stretch>
        </p:blipFill>
        <p:spPr>
          <a:xfrm>
            <a:off x="6337225" y="4139462"/>
            <a:ext cx="2483300" cy="1117485"/>
          </a:xfrm>
          <a:prstGeom prst="rect">
            <a:avLst/>
          </a:prstGeom>
          <a:noFill/>
          <a:ln>
            <a:noFill/>
          </a:ln>
        </p:spPr>
      </p:pic>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6" name="Shape 566"/>
        <p:cNvGrpSpPr/>
        <p:nvPr/>
      </p:nvGrpSpPr>
      <p:grpSpPr>
        <a:xfrm>
          <a:off x="0" y="0"/>
          <a:ext cx="0" cy="0"/>
          <a:chOff x="0" y="0"/>
          <a:chExt cx="0" cy="0"/>
        </a:xfrm>
      </p:grpSpPr>
      <p:sp>
        <p:nvSpPr>
          <p:cNvPr id="567" name="Shape 567"/>
          <p:cNvSpPr txBox="1"/>
          <p:nvPr>
            <p:ph idx="12" type="sldNum"/>
          </p:nvPr>
        </p:nvSpPr>
        <p:spPr>
          <a:xfrm>
            <a:off x="8448675" y="6488112"/>
            <a:ext cx="652500" cy="341399"/>
          </a:xfrm>
          <a:prstGeom prst="rect">
            <a:avLst/>
          </a:prstGeom>
        </p:spPr>
        <p:txBody>
          <a:bodyPr anchorCtr="0" anchor="t" bIns="45700" lIns="91425" rIns="91425" tIns="45700">
            <a:noAutofit/>
          </a:bodyPr>
          <a:lstStyle/>
          <a:p>
            <a:pPr lvl="0" rtl="0">
              <a:spcBef>
                <a:spcPts val="0"/>
              </a:spcBef>
              <a:buClr>
                <a:schemeClr val="lt1"/>
              </a:buClr>
              <a:buSzPct val="25000"/>
              <a:buFont typeface="Arial"/>
              <a:buNone/>
            </a:pPr>
            <a:fld id="{00000000-1234-1234-1234-123412341234}" type="slidenum">
              <a:rPr lang="en-US"/>
              <a:t>‹#›</a:t>
            </a:fld>
          </a:p>
        </p:txBody>
      </p:sp>
      <p:sp>
        <p:nvSpPr>
          <p:cNvPr id="568" name="Shape 568"/>
          <p:cNvSpPr txBox="1"/>
          <p:nvPr/>
        </p:nvSpPr>
        <p:spPr>
          <a:xfrm>
            <a:off x="4319150" y="5381300"/>
            <a:ext cx="4677899" cy="770700"/>
          </a:xfrm>
          <a:prstGeom prst="rect">
            <a:avLst/>
          </a:prstGeom>
          <a:noFill/>
          <a:ln>
            <a:noFill/>
          </a:ln>
        </p:spPr>
        <p:txBody>
          <a:bodyPr anchorCtr="0" anchor="ctr" bIns="91425" lIns="91425" rIns="91425" tIns="91425">
            <a:noAutofit/>
          </a:bodyPr>
          <a:lstStyle/>
          <a:p>
            <a:pPr lvl="0" rtl="0">
              <a:spcBef>
                <a:spcPts val="0"/>
              </a:spcBef>
              <a:buNone/>
            </a:pPr>
            <a:r>
              <a:rPr lang="en-US" u="sng">
                <a:solidFill>
                  <a:schemeClr val="hlink"/>
                </a:solidFill>
                <a:hlinkClick r:id="rId3"/>
              </a:rPr>
              <a:t>https://jsfiddle.net/ddgcarbayo/asck1gf5/</a:t>
            </a:r>
          </a:p>
          <a:p>
            <a:pPr lvl="0" rtl="0">
              <a:spcBef>
                <a:spcPts val="0"/>
              </a:spcBef>
              <a:buNone/>
            </a:pPr>
            <a:r>
              <a:rPr lang="en-US" u="sng">
                <a:solidFill>
                  <a:schemeClr val="hlink"/>
                </a:solidFill>
                <a:hlinkClick r:id="rId4"/>
              </a:rPr>
              <a:t>https://jsfiddle.net/ddgcarbayo/asck1gf5/1/</a:t>
            </a:r>
            <a:r>
              <a:rPr lang="en-US"/>
              <a:t>  (demo6)</a:t>
            </a:r>
          </a:p>
        </p:txBody>
      </p:sp>
      <p:sp>
        <p:nvSpPr>
          <p:cNvPr id="569" name="Shape 569"/>
          <p:cNvSpPr txBox="1"/>
          <p:nvPr/>
        </p:nvSpPr>
        <p:spPr>
          <a:xfrm>
            <a:off x="136625" y="833800"/>
            <a:ext cx="8420399" cy="2155200"/>
          </a:xfrm>
          <a:prstGeom prst="rect">
            <a:avLst/>
          </a:prstGeom>
          <a:noFill/>
          <a:ln>
            <a:noFill/>
          </a:ln>
        </p:spPr>
        <p:txBody>
          <a:bodyPr anchorCtr="0" anchor="t" bIns="91425" lIns="91425" rIns="91425" tIns="91425">
            <a:noAutofit/>
          </a:bodyPr>
          <a:lstStyle/>
          <a:p>
            <a:pPr lvl="0" rtl="0">
              <a:lnSpc>
                <a:spcPct val="115000"/>
              </a:lnSpc>
              <a:spcBef>
                <a:spcPts val="0"/>
              </a:spcBef>
              <a:buClr>
                <a:schemeClr val="dk1"/>
              </a:buClr>
              <a:buFont typeface="Arial"/>
              <a:buNone/>
            </a:pPr>
            <a:r>
              <a:rPr lang="en-US"/>
              <a:t>Grafos: D3 nos ofrece un layout para desarrollar gráficos de árboles y grafos fácilmente:</a:t>
            </a:r>
          </a:p>
          <a:p>
            <a:pPr lvl="0" rtl="0">
              <a:lnSpc>
                <a:spcPct val="115000"/>
              </a:lnSpc>
              <a:spcBef>
                <a:spcPts val="0"/>
              </a:spcBef>
              <a:buClr>
                <a:schemeClr val="dk1"/>
              </a:buClr>
              <a:buFont typeface="Arial"/>
              <a:buNone/>
            </a:pPr>
            <a:r>
              <a:t/>
            </a:r>
            <a:endParaRPr/>
          </a:p>
          <a:p>
            <a:pPr lvl="0" rtl="0">
              <a:lnSpc>
                <a:spcPct val="115000"/>
              </a:lnSpc>
              <a:spcBef>
                <a:spcPts val="0"/>
              </a:spcBef>
              <a:buClr>
                <a:schemeClr val="dk1"/>
              </a:buClr>
              <a:buSzPct val="110000"/>
              <a:buFont typeface="Arial"/>
              <a:buNone/>
            </a:pPr>
            <a:r>
              <a:rPr lang="en-US" sz="1000">
                <a:latin typeface="Consolas"/>
                <a:ea typeface="Consolas"/>
                <a:cs typeface="Consolas"/>
                <a:sym typeface="Consolas"/>
              </a:rPr>
              <a:t>var force = d3.layout.force()</a:t>
            </a:r>
          </a:p>
          <a:p>
            <a:pPr lvl="0" rtl="0">
              <a:lnSpc>
                <a:spcPct val="115000"/>
              </a:lnSpc>
              <a:spcBef>
                <a:spcPts val="0"/>
              </a:spcBef>
              <a:buClr>
                <a:schemeClr val="dk1"/>
              </a:buClr>
              <a:buSzPct val="110000"/>
              <a:buFont typeface="Arial"/>
              <a:buNone/>
            </a:pPr>
            <a:r>
              <a:rPr lang="en-US" sz="1000">
                <a:latin typeface="Consolas"/>
                <a:ea typeface="Consolas"/>
                <a:cs typeface="Consolas"/>
                <a:sym typeface="Consolas"/>
              </a:rPr>
              <a:t>    .gravity(.05)</a:t>
            </a:r>
          </a:p>
          <a:p>
            <a:pPr lvl="0" rtl="0">
              <a:lnSpc>
                <a:spcPct val="115000"/>
              </a:lnSpc>
              <a:spcBef>
                <a:spcPts val="0"/>
              </a:spcBef>
              <a:buClr>
                <a:schemeClr val="dk1"/>
              </a:buClr>
              <a:buSzPct val="110000"/>
              <a:buFont typeface="Arial"/>
              <a:buNone/>
            </a:pPr>
            <a:r>
              <a:rPr lang="en-US" sz="1000">
                <a:latin typeface="Consolas"/>
                <a:ea typeface="Consolas"/>
                <a:cs typeface="Consolas"/>
                <a:sym typeface="Consolas"/>
              </a:rPr>
              <a:t>    .distance(100)</a:t>
            </a:r>
          </a:p>
          <a:p>
            <a:pPr lvl="0" rtl="0">
              <a:lnSpc>
                <a:spcPct val="115000"/>
              </a:lnSpc>
              <a:spcBef>
                <a:spcPts val="0"/>
              </a:spcBef>
              <a:buClr>
                <a:schemeClr val="dk1"/>
              </a:buClr>
              <a:buSzPct val="110000"/>
              <a:buFont typeface="Arial"/>
              <a:buNone/>
            </a:pPr>
            <a:r>
              <a:rPr lang="en-US" sz="1000">
                <a:latin typeface="Consolas"/>
                <a:ea typeface="Consolas"/>
                <a:cs typeface="Consolas"/>
                <a:sym typeface="Consolas"/>
              </a:rPr>
              <a:t>    .charge(-100)</a:t>
            </a:r>
          </a:p>
          <a:p>
            <a:pPr lvl="0" rtl="0">
              <a:lnSpc>
                <a:spcPct val="115000"/>
              </a:lnSpc>
              <a:spcBef>
                <a:spcPts val="0"/>
              </a:spcBef>
              <a:buClr>
                <a:schemeClr val="dk1"/>
              </a:buClr>
              <a:buSzPct val="110000"/>
              <a:buFont typeface="Arial"/>
              <a:buNone/>
            </a:pPr>
            <a:r>
              <a:rPr lang="en-US" sz="1000">
                <a:latin typeface="Consolas"/>
                <a:ea typeface="Consolas"/>
                <a:cs typeface="Consolas"/>
                <a:sym typeface="Consolas"/>
              </a:rPr>
              <a:t>    .size([width, height]);</a:t>
            </a:r>
          </a:p>
          <a:p>
            <a:pPr lvl="0" rtl="0">
              <a:lnSpc>
                <a:spcPct val="115000"/>
              </a:lnSpc>
              <a:spcBef>
                <a:spcPts val="0"/>
              </a:spcBef>
              <a:buClr>
                <a:schemeClr val="dk1"/>
              </a:buClr>
              <a:buFont typeface="Arial"/>
              <a:buNone/>
            </a:pPr>
            <a:r>
              <a:t/>
            </a:r>
            <a:endParaRPr sz="1000">
              <a:latin typeface="Consolas"/>
              <a:ea typeface="Consolas"/>
              <a:cs typeface="Consolas"/>
              <a:sym typeface="Consolas"/>
            </a:endParaRPr>
          </a:p>
          <a:p>
            <a:pPr lvl="0" rtl="0">
              <a:lnSpc>
                <a:spcPct val="115000"/>
              </a:lnSpc>
              <a:spcBef>
                <a:spcPts val="0"/>
              </a:spcBef>
              <a:buClr>
                <a:schemeClr val="dk1"/>
              </a:buClr>
              <a:buSzPct val="110000"/>
              <a:buFont typeface="Arial"/>
              <a:buNone/>
            </a:pPr>
            <a:r>
              <a:rPr lang="en-US" sz="1000">
                <a:latin typeface="Consolas"/>
                <a:ea typeface="Consolas"/>
                <a:cs typeface="Consolas"/>
                <a:sym typeface="Consolas"/>
              </a:rPr>
              <a:t>force</a:t>
            </a:r>
          </a:p>
          <a:p>
            <a:pPr lvl="0" rtl="0">
              <a:lnSpc>
                <a:spcPct val="115000"/>
              </a:lnSpc>
              <a:spcBef>
                <a:spcPts val="0"/>
              </a:spcBef>
              <a:buClr>
                <a:schemeClr val="dk1"/>
              </a:buClr>
              <a:buSzPct val="110000"/>
              <a:buFont typeface="Arial"/>
              <a:buNone/>
            </a:pPr>
            <a:r>
              <a:rPr lang="en-US" sz="1000">
                <a:latin typeface="Consolas"/>
                <a:ea typeface="Consolas"/>
                <a:cs typeface="Consolas"/>
                <a:sym typeface="Consolas"/>
              </a:rPr>
              <a:t>      .nodes(json.nodes)</a:t>
            </a:r>
          </a:p>
          <a:p>
            <a:pPr lvl="0" rtl="0">
              <a:lnSpc>
                <a:spcPct val="115000"/>
              </a:lnSpc>
              <a:spcBef>
                <a:spcPts val="0"/>
              </a:spcBef>
              <a:buClr>
                <a:schemeClr val="dk1"/>
              </a:buClr>
              <a:buSzPct val="110000"/>
              <a:buFont typeface="Arial"/>
              <a:buNone/>
            </a:pPr>
            <a:r>
              <a:rPr lang="en-US" sz="1000">
                <a:latin typeface="Consolas"/>
                <a:ea typeface="Consolas"/>
                <a:cs typeface="Consolas"/>
                <a:sym typeface="Consolas"/>
              </a:rPr>
              <a:t>      .links(json.links)</a:t>
            </a:r>
          </a:p>
          <a:p>
            <a:pPr lvl="0" rtl="0">
              <a:lnSpc>
                <a:spcPct val="115000"/>
              </a:lnSpc>
              <a:spcBef>
                <a:spcPts val="0"/>
              </a:spcBef>
              <a:buClr>
                <a:schemeClr val="dk1"/>
              </a:buClr>
              <a:buSzPct val="110000"/>
              <a:buFont typeface="Arial"/>
              <a:buNone/>
            </a:pPr>
            <a:r>
              <a:rPr lang="en-US" sz="1000">
                <a:latin typeface="Consolas"/>
                <a:ea typeface="Consolas"/>
                <a:cs typeface="Consolas"/>
                <a:sym typeface="Consolas"/>
              </a:rPr>
              <a:t>      .start();</a:t>
            </a:r>
          </a:p>
          <a:p>
            <a:pPr lvl="0" rtl="0">
              <a:lnSpc>
                <a:spcPct val="115000"/>
              </a:lnSpc>
              <a:spcBef>
                <a:spcPts val="0"/>
              </a:spcBef>
              <a:buClr>
                <a:schemeClr val="dk1"/>
              </a:buClr>
              <a:buFont typeface="Arial"/>
              <a:buNone/>
            </a:pPr>
            <a:r>
              <a:t/>
            </a:r>
            <a:endParaRPr sz="1000">
              <a:latin typeface="Consolas"/>
              <a:ea typeface="Consolas"/>
              <a:cs typeface="Consolas"/>
              <a:sym typeface="Consolas"/>
            </a:endParaRPr>
          </a:p>
          <a:p>
            <a:pPr lvl="0" rtl="0">
              <a:lnSpc>
                <a:spcPct val="115000"/>
              </a:lnSpc>
              <a:spcBef>
                <a:spcPts val="0"/>
              </a:spcBef>
              <a:buClr>
                <a:schemeClr val="dk1"/>
              </a:buClr>
              <a:buSzPct val="110000"/>
              <a:buFont typeface="Arial"/>
              <a:buNone/>
            </a:pPr>
            <a:r>
              <a:rPr lang="en-US" sz="1000">
                <a:latin typeface="Consolas"/>
                <a:ea typeface="Consolas"/>
                <a:cs typeface="Consolas"/>
                <a:sym typeface="Consolas"/>
              </a:rPr>
              <a:t>  var link = svg.selectAll(".link")</a:t>
            </a:r>
          </a:p>
          <a:p>
            <a:pPr lvl="0" rtl="0">
              <a:lnSpc>
                <a:spcPct val="115000"/>
              </a:lnSpc>
              <a:spcBef>
                <a:spcPts val="0"/>
              </a:spcBef>
              <a:buClr>
                <a:schemeClr val="dk1"/>
              </a:buClr>
              <a:buSzPct val="110000"/>
              <a:buFont typeface="Arial"/>
              <a:buNone/>
            </a:pPr>
            <a:r>
              <a:rPr lang="en-US" sz="1000">
                <a:latin typeface="Consolas"/>
                <a:ea typeface="Consolas"/>
                <a:cs typeface="Consolas"/>
                <a:sym typeface="Consolas"/>
              </a:rPr>
              <a:t>      .data(json.links)</a:t>
            </a:r>
          </a:p>
          <a:p>
            <a:pPr lvl="0" rtl="0">
              <a:lnSpc>
                <a:spcPct val="115000"/>
              </a:lnSpc>
              <a:spcBef>
                <a:spcPts val="0"/>
              </a:spcBef>
              <a:buClr>
                <a:schemeClr val="dk1"/>
              </a:buClr>
              <a:buSzPct val="110000"/>
              <a:buFont typeface="Arial"/>
              <a:buNone/>
            </a:pPr>
            <a:r>
              <a:rPr lang="en-US" sz="1000">
                <a:latin typeface="Consolas"/>
                <a:ea typeface="Consolas"/>
                <a:cs typeface="Consolas"/>
                <a:sym typeface="Consolas"/>
              </a:rPr>
              <a:t>    .enter().append("line")</a:t>
            </a:r>
          </a:p>
          <a:p>
            <a:pPr lvl="0" rtl="0">
              <a:lnSpc>
                <a:spcPct val="115000"/>
              </a:lnSpc>
              <a:spcBef>
                <a:spcPts val="0"/>
              </a:spcBef>
              <a:buClr>
                <a:schemeClr val="dk1"/>
              </a:buClr>
              <a:buSzPct val="110000"/>
              <a:buFont typeface="Arial"/>
              <a:buNone/>
            </a:pPr>
            <a:r>
              <a:rPr lang="en-US" sz="1000">
                <a:latin typeface="Consolas"/>
                <a:ea typeface="Consolas"/>
                <a:cs typeface="Consolas"/>
                <a:sym typeface="Consolas"/>
              </a:rPr>
              <a:t>      .attr("class", "link");</a:t>
            </a:r>
          </a:p>
          <a:p>
            <a:pPr lvl="0" rtl="0">
              <a:lnSpc>
                <a:spcPct val="115000"/>
              </a:lnSpc>
              <a:spcBef>
                <a:spcPts val="0"/>
              </a:spcBef>
              <a:buClr>
                <a:schemeClr val="dk1"/>
              </a:buClr>
              <a:buFont typeface="Arial"/>
              <a:buNone/>
            </a:pPr>
            <a:r>
              <a:t/>
            </a:r>
            <a:endParaRPr sz="1000">
              <a:latin typeface="Consolas"/>
              <a:ea typeface="Consolas"/>
              <a:cs typeface="Consolas"/>
              <a:sym typeface="Consolas"/>
            </a:endParaRPr>
          </a:p>
          <a:p>
            <a:pPr lvl="0" rtl="0">
              <a:lnSpc>
                <a:spcPct val="115000"/>
              </a:lnSpc>
              <a:spcBef>
                <a:spcPts val="0"/>
              </a:spcBef>
              <a:buClr>
                <a:schemeClr val="dk1"/>
              </a:buClr>
              <a:buSzPct val="110000"/>
              <a:buFont typeface="Arial"/>
              <a:buNone/>
            </a:pPr>
            <a:r>
              <a:rPr lang="en-US" sz="1000">
                <a:latin typeface="Consolas"/>
                <a:ea typeface="Consolas"/>
                <a:cs typeface="Consolas"/>
                <a:sym typeface="Consolas"/>
              </a:rPr>
              <a:t>  var node = svg.selectAll(".node")</a:t>
            </a:r>
          </a:p>
          <a:p>
            <a:pPr lvl="0" rtl="0">
              <a:lnSpc>
                <a:spcPct val="115000"/>
              </a:lnSpc>
              <a:spcBef>
                <a:spcPts val="0"/>
              </a:spcBef>
              <a:buClr>
                <a:schemeClr val="dk1"/>
              </a:buClr>
              <a:buSzPct val="110000"/>
              <a:buFont typeface="Arial"/>
              <a:buNone/>
            </a:pPr>
            <a:r>
              <a:rPr lang="en-US" sz="1000">
                <a:latin typeface="Consolas"/>
                <a:ea typeface="Consolas"/>
                <a:cs typeface="Consolas"/>
                <a:sym typeface="Consolas"/>
              </a:rPr>
              <a:t>      .data(json.nodes)</a:t>
            </a:r>
          </a:p>
          <a:p>
            <a:pPr lvl="0" rtl="0">
              <a:lnSpc>
                <a:spcPct val="115000"/>
              </a:lnSpc>
              <a:spcBef>
                <a:spcPts val="0"/>
              </a:spcBef>
              <a:buClr>
                <a:schemeClr val="dk1"/>
              </a:buClr>
              <a:buSzPct val="110000"/>
              <a:buFont typeface="Arial"/>
              <a:buNone/>
            </a:pPr>
            <a:r>
              <a:rPr lang="en-US" sz="1000">
                <a:latin typeface="Consolas"/>
                <a:ea typeface="Consolas"/>
                <a:cs typeface="Consolas"/>
                <a:sym typeface="Consolas"/>
              </a:rPr>
              <a:t>    .enter().append("g")</a:t>
            </a:r>
          </a:p>
          <a:p>
            <a:pPr lvl="0" rtl="0">
              <a:lnSpc>
                <a:spcPct val="115000"/>
              </a:lnSpc>
              <a:spcBef>
                <a:spcPts val="0"/>
              </a:spcBef>
              <a:buClr>
                <a:schemeClr val="dk1"/>
              </a:buClr>
              <a:buSzPct val="110000"/>
              <a:buFont typeface="Arial"/>
              <a:buNone/>
            </a:pPr>
            <a:r>
              <a:rPr lang="en-US" sz="1000">
                <a:latin typeface="Consolas"/>
                <a:ea typeface="Consolas"/>
                <a:cs typeface="Consolas"/>
                <a:sym typeface="Consolas"/>
              </a:rPr>
              <a:t>      .attr("class", "node")</a:t>
            </a:r>
          </a:p>
          <a:p>
            <a:pPr lvl="0" rtl="0">
              <a:lnSpc>
                <a:spcPct val="115000"/>
              </a:lnSpc>
              <a:spcBef>
                <a:spcPts val="0"/>
              </a:spcBef>
              <a:buClr>
                <a:schemeClr val="dk1"/>
              </a:buClr>
              <a:buSzPct val="110000"/>
              <a:buFont typeface="Arial"/>
              <a:buNone/>
            </a:pPr>
            <a:r>
              <a:rPr lang="en-US" sz="1000">
                <a:latin typeface="Consolas"/>
                <a:ea typeface="Consolas"/>
                <a:cs typeface="Consolas"/>
                <a:sym typeface="Consolas"/>
              </a:rPr>
              <a:t>      .call(force.drag);</a:t>
            </a:r>
          </a:p>
          <a:p>
            <a:pPr lvl="0" rtl="0">
              <a:lnSpc>
                <a:spcPct val="115000"/>
              </a:lnSpc>
              <a:spcBef>
                <a:spcPts val="0"/>
              </a:spcBef>
              <a:buClr>
                <a:schemeClr val="dk1"/>
              </a:buClr>
              <a:buFont typeface="Arial"/>
              <a:buNone/>
            </a:pPr>
            <a:r>
              <a:t/>
            </a:r>
            <a:endParaRPr/>
          </a:p>
          <a:p>
            <a:pPr indent="-69850" lvl="0" marL="0" marR="0" rtl="0" algn="l">
              <a:lnSpc>
                <a:spcPct val="145000"/>
              </a:lnSpc>
              <a:spcBef>
                <a:spcPts val="0"/>
              </a:spcBef>
              <a:spcAft>
                <a:spcPts val="0"/>
              </a:spcAft>
              <a:buClr>
                <a:schemeClr val="dk1"/>
              </a:buClr>
              <a:buFont typeface="Arial"/>
              <a:buNone/>
            </a:pPr>
            <a:r>
              <a:rPr lang="en-US"/>
              <a:t> </a:t>
            </a:r>
          </a:p>
          <a:p>
            <a:pPr indent="-69850" lvl="0" marL="0" marR="0" rtl="0">
              <a:lnSpc>
                <a:spcPct val="115000"/>
              </a:lnSpc>
              <a:spcBef>
                <a:spcPts val="0"/>
              </a:spcBef>
              <a:spcAft>
                <a:spcPts val="1500"/>
              </a:spcAft>
              <a:buClr>
                <a:schemeClr val="dk1"/>
              </a:buClr>
              <a:buFont typeface="Arial"/>
              <a:buNone/>
            </a:pPr>
            <a:r>
              <a:t/>
            </a:r>
            <a:endParaRPr sz="800">
              <a:latin typeface="Consolas"/>
              <a:ea typeface="Consolas"/>
              <a:cs typeface="Consolas"/>
              <a:sym typeface="Consolas"/>
            </a:endParaRPr>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4" name="Shape 574"/>
        <p:cNvGrpSpPr/>
        <p:nvPr/>
      </p:nvGrpSpPr>
      <p:grpSpPr>
        <a:xfrm>
          <a:off x="0" y="0"/>
          <a:ext cx="0" cy="0"/>
          <a:chOff x="0" y="0"/>
          <a:chExt cx="0" cy="0"/>
        </a:xfrm>
      </p:grpSpPr>
      <p:sp>
        <p:nvSpPr>
          <p:cNvPr id="575" name="Shape 575"/>
          <p:cNvSpPr txBox="1"/>
          <p:nvPr>
            <p:ph idx="12" type="sldNum"/>
          </p:nvPr>
        </p:nvSpPr>
        <p:spPr>
          <a:xfrm>
            <a:off x="8448675" y="6488112"/>
            <a:ext cx="652500" cy="341399"/>
          </a:xfrm>
          <a:prstGeom prst="rect">
            <a:avLst/>
          </a:prstGeom>
        </p:spPr>
        <p:txBody>
          <a:bodyPr anchorCtr="0" anchor="t" bIns="45700" lIns="91425" rIns="91425" tIns="45700">
            <a:noAutofit/>
          </a:bodyPr>
          <a:lstStyle/>
          <a:p>
            <a:pPr lvl="0" rtl="0">
              <a:spcBef>
                <a:spcPts val="0"/>
              </a:spcBef>
              <a:buClr>
                <a:schemeClr val="lt1"/>
              </a:buClr>
              <a:buSzPct val="25000"/>
              <a:buFont typeface="Arial"/>
              <a:buNone/>
            </a:pPr>
            <a:fld id="{00000000-1234-1234-1234-123412341234}" type="slidenum">
              <a:rPr lang="en-US"/>
              <a:t>‹#›</a:t>
            </a:fld>
          </a:p>
        </p:txBody>
      </p:sp>
      <p:sp>
        <p:nvSpPr>
          <p:cNvPr id="576" name="Shape 576"/>
          <p:cNvSpPr txBox="1"/>
          <p:nvPr/>
        </p:nvSpPr>
        <p:spPr>
          <a:xfrm>
            <a:off x="136625" y="833800"/>
            <a:ext cx="8420399" cy="4726800"/>
          </a:xfrm>
          <a:prstGeom prst="rect">
            <a:avLst/>
          </a:prstGeom>
          <a:noFill/>
          <a:ln>
            <a:noFill/>
          </a:ln>
        </p:spPr>
        <p:txBody>
          <a:bodyPr anchorCtr="0" anchor="t" bIns="91425" lIns="91425" rIns="91425" tIns="91425">
            <a:noAutofit/>
          </a:bodyPr>
          <a:lstStyle/>
          <a:p>
            <a:pPr lvl="0" rtl="0">
              <a:lnSpc>
                <a:spcPct val="115000"/>
              </a:lnSpc>
              <a:spcBef>
                <a:spcPts val="0"/>
              </a:spcBef>
              <a:buClr>
                <a:schemeClr val="dk1"/>
              </a:buClr>
              <a:buFont typeface="Arial"/>
              <a:buNone/>
            </a:pPr>
            <a:r>
              <a:rPr lang="en-US"/>
              <a:t>NVD3</a:t>
            </a:r>
          </a:p>
          <a:p>
            <a:pPr lvl="0" rtl="0">
              <a:lnSpc>
                <a:spcPct val="115000"/>
              </a:lnSpc>
              <a:spcBef>
                <a:spcPts val="0"/>
              </a:spcBef>
              <a:buClr>
                <a:schemeClr val="dk1"/>
              </a:buClr>
              <a:buFont typeface="Arial"/>
              <a:buNone/>
            </a:pPr>
            <a:r>
              <a:t/>
            </a:r>
            <a:endParaRPr/>
          </a:p>
          <a:p>
            <a:pPr lvl="0" rtl="0">
              <a:lnSpc>
                <a:spcPct val="115000"/>
              </a:lnSpc>
              <a:spcBef>
                <a:spcPts val="0"/>
              </a:spcBef>
              <a:buClr>
                <a:schemeClr val="dk1"/>
              </a:buClr>
              <a:buFont typeface="Arial"/>
              <a:buNone/>
            </a:pPr>
            <a:r>
              <a:rPr lang="en-US"/>
              <a:t>Es una librería basada en D3 que nos ofrece desarrollos de ciertos gráficos “típicos” para ser customizados.</a:t>
            </a:r>
          </a:p>
          <a:p>
            <a:pPr lvl="0" rtl="0">
              <a:lnSpc>
                <a:spcPct val="115000"/>
              </a:lnSpc>
              <a:spcBef>
                <a:spcPts val="0"/>
              </a:spcBef>
              <a:buClr>
                <a:schemeClr val="dk1"/>
              </a:buClr>
              <a:buFont typeface="Arial"/>
              <a:buNone/>
            </a:pPr>
            <a:r>
              <a:t/>
            </a:r>
            <a:endParaRPr/>
          </a:p>
          <a:p>
            <a:pPr lvl="0" rtl="0">
              <a:spcBef>
                <a:spcPts val="0"/>
              </a:spcBef>
              <a:buClr>
                <a:schemeClr val="dk1"/>
              </a:buClr>
              <a:buFont typeface="Arial"/>
              <a:buNone/>
            </a:pPr>
            <a:r>
              <a:rPr lang="en-US"/>
              <a:t>Ej. Apple en bolsa en D3 puro: </a:t>
            </a:r>
            <a:r>
              <a:rPr lang="en-US" u="sng">
                <a:solidFill>
                  <a:schemeClr val="hlink"/>
                </a:solidFill>
                <a:hlinkClick r:id="rId3"/>
              </a:rPr>
              <a:t>https://jsfiddle.net/ddgcarbayo/y7kw1cpc/1/</a:t>
            </a:r>
            <a:r>
              <a:rPr lang="en-US">
                <a:solidFill>
                  <a:schemeClr val="dk1"/>
                </a:solidFill>
              </a:rPr>
              <a:t>  (demo 7 d3)</a:t>
            </a:r>
          </a:p>
          <a:p>
            <a:pPr lvl="0" rtl="0">
              <a:spcBef>
                <a:spcPts val="0"/>
              </a:spcBef>
              <a:buClr>
                <a:schemeClr val="dk1"/>
              </a:buClr>
              <a:buFont typeface="Arial"/>
              <a:buNone/>
            </a:pPr>
            <a:r>
              <a:rPr lang="en-US">
                <a:solidFill>
                  <a:schemeClr val="dk1"/>
                </a:solidFill>
              </a:rPr>
              <a:t>Ej. Apple en bolsa con NVD3: </a:t>
            </a:r>
            <a:r>
              <a:rPr lang="en-US" u="sng">
                <a:solidFill>
                  <a:schemeClr val="hlink"/>
                </a:solidFill>
                <a:hlinkClick r:id="rId4"/>
              </a:rPr>
              <a:t>https://jsfiddle.net/ddgcarbayo/vp8jq4cj/2/</a:t>
            </a:r>
            <a:r>
              <a:rPr lang="en-US">
                <a:solidFill>
                  <a:schemeClr val="dk1"/>
                </a:solidFill>
              </a:rPr>
              <a:t> (demo 2 nvd3)</a:t>
            </a:r>
          </a:p>
          <a:p>
            <a:pPr lvl="0" rtl="0">
              <a:spcBef>
                <a:spcPts val="0"/>
              </a:spcBef>
              <a:buClr>
                <a:schemeClr val="dk1"/>
              </a:buClr>
              <a:buFont typeface="Arial"/>
              <a:buNone/>
            </a:pPr>
            <a:r>
              <a:t/>
            </a:r>
            <a:endParaRPr>
              <a:solidFill>
                <a:schemeClr val="dk1"/>
              </a:solidFill>
            </a:endParaRPr>
          </a:p>
          <a:p>
            <a:pPr lvl="0" rtl="0">
              <a:spcBef>
                <a:spcPts val="0"/>
              </a:spcBef>
              <a:buClr>
                <a:schemeClr val="dk1"/>
              </a:buClr>
              <a:buSzPct val="110000"/>
              <a:buFont typeface="Arial"/>
              <a:buNone/>
            </a:pPr>
            <a:r>
              <a:rPr lang="en-US" sz="1000">
                <a:solidFill>
                  <a:schemeClr val="dk1"/>
                </a:solidFill>
                <a:latin typeface="Consolas"/>
                <a:ea typeface="Consolas"/>
                <a:cs typeface="Consolas"/>
                <a:sym typeface="Consolas"/>
              </a:rPr>
              <a:t>nv.addGraph(function() {</a:t>
            </a:r>
          </a:p>
          <a:p>
            <a:pPr lvl="0" rtl="0">
              <a:spcBef>
                <a:spcPts val="0"/>
              </a:spcBef>
              <a:buClr>
                <a:schemeClr val="dk1"/>
              </a:buClr>
              <a:buSzPct val="110000"/>
              <a:buFont typeface="Arial"/>
              <a:buNone/>
            </a:pPr>
            <a:r>
              <a:rPr lang="en-US" sz="1000">
                <a:solidFill>
                  <a:schemeClr val="dk1"/>
                </a:solidFill>
                <a:latin typeface="Consolas"/>
                <a:ea typeface="Consolas"/>
                <a:cs typeface="Consolas"/>
                <a:sym typeface="Consolas"/>
              </a:rPr>
              <a:t>      var chart = nv.models.lineChart();</a:t>
            </a:r>
          </a:p>
          <a:p>
            <a:pPr lvl="0" rtl="0">
              <a:spcBef>
                <a:spcPts val="0"/>
              </a:spcBef>
              <a:buClr>
                <a:schemeClr val="dk1"/>
              </a:buClr>
              <a:buSzPct val="110000"/>
              <a:buFont typeface="Arial"/>
              <a:buNone/>
            </a:pPr>
            <a:r>
              <a:rPr lang="en-US" sz="1000">
                <a:solidFill>
                  <a:schemeClr val="dk1"/>
                </a:solidFill>
                <a:latin typeface="Consolas"/>
                <a:ea typeface="Consolas"/>
                <a:cs typeface="Consolas"/>
                <a:sym typeface="Consolas"/>
              </a:rPr>
              <a:t>    </a:t>
            </a:r>
          </a:p>
          <a:p>
            <a:pPr lvl="0" rtl="0">
              <a:spcBef>
                <a:spcPts val="0"/>
              </a:spcBef>
              <a:buClr>
                <a:schemeClr val="dk1"/>
              </a:buClr>
              <a:buSzPct val="110000"/>
              <a:buFont typeface="Arial"/>
              <a:buNone/>
            </a:pPr>
            <a:r>
              <a:rPr lang="en-US" sz="1000">
                <a:solidFill>
                  <a:schemeClr val="dk1"/>
                </a:solidFill>
                <a:latin typeface="Consolas"/>
                <a:ea typeface="Consolas"/>
                <a:cs typeface="Consolas"/>
                <a:sym typeface="Consolas"/>
              </a:rPr>
              <a:t>      chart.xAxis</a:t>
            </a:r>
          </a:p>
          <a:p>
            <a:pPr lvl="0" rtl="0">
              <a:spcBef>
                <a:spcPts val="0"/>
              </a:spcBef>
              <a:buClr>
                <a:schemeClr val="dk1"/>
              </a:buClr>
              <a:buSzPct val="110000"/>
              <a:buFont typeface="Arial"/>
              <a:buNone/>
            </a:pPr>
            <a:r>
              <a:rPr lang="en-US" sz="1000">
                <a:solidFill>
                  <a:schemeClr val="dk1"/>
                </a:solidFill>
                <a:latin typeface="Consolas"/>
                <a:ea typeface="Consolas"/>
                <a:cs typeface="Consolas"/>
                <a:sym typeface="Consolas"/>
              </a:rPr>
              <a:t>        .axisLabel('Fecha')</a:t>
            </a:r>
          </a:p>
          <a:p>
            <a:pPr indent="387350" lvl="0" rtl="0">
              <a:spcBef>
                <a:spcPts val="0"/>
              </a:spcBef>
              <a:buClr>
                <a:schemeClr val="dk1"/>
              </a:buClr>
              <a:buSzPct val="110000"/>
              <a:buFont typeface="Arial"/>
              <a:buNone/>
            </a:pPr>
            <a:r>
              <a:rPr lang="en-US" sz="1000">
                <a:solidFill>
                  <a:schemeClr val="dk1"/>
                </a:solidFill>
                <a:latin typeface="Consolas"/>
                <a:ea typeface="Consolas"/>
                <a:cs typeface="Consolas"/>
                <a:sym typeface="Consolas"/>
              </a:rPr>
              <a:t>.tickFormat(function(d){</a:t>
            </a:r>
          </a:p>
          <a:p>
            <a:pPr lvl="0" rtl="0">
              <a:spcBef>
                <a:spcPts val="0"/>
              </a:spcBef>
              <a:buClr>
                <a:schemeClr val="dk1"/>
              </a:buClr>
              <a:buSzPct val="110000"/>
              <a:buFont typeface="Arial"/>
              <a:buNone/>
            </a:pPr>
            <a:r>
              <a:rPr lang="en-US" sz="1000">
                <a:solidFill>
                  <a:schemeClr val="dk1"/>
                </a:solidFill>
                <a:latin typeface="Consolas"/>
                <a:ea typeface="Consolas"/>
                <a:cs typeface="Consolas"/>
                <a:sym typeface="Consolas"/>
              </a:rPr>
              <a:t>          return d3.time.format('%d-%m-%Y')(new Date(d));</a:t>
            </a:r>
          </a:p>
          <a:p>
            <a:pPr indent="387350" lvl="0" rtl="0">
              <a:spcBef>
                <a:spcPts val="0"/>
              </a:spcBef>
              <a:buClr>
                <a:schemeClr val="dk1"/>
              </a:buClr>
              <a:buSzPct val="110000"/>
              <a:buFont typeface="Arial"/>
              <a:buNone/>
            </a:pPr>
            <a:r>
              <a:rPr lang="en-US" sz="1000">
                <a:solidFill>
                  <a:schemeClr val="dk1"/>
                </a:solidFill>
                <a:latin typeface="Consolas"/>
                <a:ea typeface="Consolas"/>
                <a:cs typeface="Consolas"/>
                <a:sym typeface="Consolas"/>
              </a:rPr>
              <a:t>});</a:t>
            </a:r>
          </a:p>
          <a:p>
            <a:pPr lvl="0" rtl="0">
              <a:spcBef>
                <a:spcPts val="0"/>
              </a:spcBef>
              <a:buClr>
                <a:schemeClr val="dk1"/>
              </a:buClr>
              <a:buSzPct val="110000"/>
              <a:buFont typeface="Arial"/>
              <a:buNone/>
            </a:pPr>
            <a:r>
              <a:rPr lang="en-US" sz="1000">
                <a:solidFill>
                  <a:schemeClr val="dk1"/>
                </a:solidFill>
                <a:latin typeface="Consolas"/>
                <a:ea typeface="Consolas"/>
                <a:cs typeface="Consolas"/>
                <a:sym typeface="Consolas"/>
              </a:rPr>
              <a:t>    </a:t>
            </a:r>
          </a:p>
          <a:p>
            <a:pPr indent="-69850" lvl="0" marL="0" rtl="0">
              <a:spcBef>
                <a:spcPts val="0"/>
              </a:spcBef>
              <a:buClr>
                <a:schemeClr val="dk1"/>
              </a:buClr>
              <a:buSzPct val="110000"/>
              <a:buFont typeface="Arial"/>
              <a:buNone/>
            </a:pPr>
            <a:r>
              <a:rPr lang="en-US" sz="1000">
                <a:solidFill>
                  <a:schemeClr val="dk1"/>
                </a:solidFill>
                <a:latin typeface="Consolas"/>
                <a:ea typeface="Consolas"/>
                <a:cs typeface="Consolas"/>
                <a:sym typeface="Consolas"/>
              </a:rPr>
              <a:t>      chart.yAxis</a:t>
            </a:r>
          </a:p>
          <a:p>
            <a:pPr indent="387350" lvl="0" rtl="0">
              <a:spcBef>
                <a:spcPts val="0"/>
              </a:spcBef>
              <a:buClr>
                <a:schemeClr val="dk1"/>
              </a:buClr>
              <a:buSzPct val="110000"/>
              <a:buFont typeface="Arial"/>
              <a:buNone/>
            </a:pPr>
            <a:r>
              <a:rPr lang="en-US" sz="1000">
                <a:solidFill>
                  <a:schemeClr val="dk1"/>
                </a:solidFill>
                <a:latin typeface="Consolas"/>
                <a:ea typeface="Consolas"/>
                <a:cs typeface="Consolas"/>
                <a:sym typeface="Consolas"/>
              </a:rPr>
              <a:t>.axisLabel('Price($)')</a:t>
            </a:r>
          </a:p>
          <a:p>
            <a:pPr lvl="0" rtl="0">
              <a:spcBef>
                <a:spcPts val="0"/>
              </a:spcBef>
              <a:buClr>
                <a:schemeClr val="dk1"/>
              </a:buClr>
              <a:buSzPct val="110000"/>
              <a:buFont typeface="Arial"/>
              <a:buNone/>
            </a:pPr>
            <a:r>
              <a:rPr lang="en-US" sz="1000">
                <a:solidFill>
                  <a:schemeClr val="dk1"/>
                </a:solidFill>
                <a:latin typeface="Consolas"/>
                <a:ea typeface="Consolas"/>
                <a:cs typeface="Consolas"/>
                <a:sym typeface="Consolas"/>
              </a:rPr>
              <a:t>        .tickFormat(d3.format('.02f'));</a:t>
            </a:r>
          </a:p>
          <a:p>
            <a:pPr lvl="0" rtl="0">
              <a:spcBef>
                <a:spcPts val="0"/>
              </a:spcBef>
              <a:buClr>
                <a:schemeClr val="dk1"/>
              </a:buClr>
              <a:buSzPct val="110000"/>
              <a:buFont typeface="Arial"/>
              <a:buNone/>
            </a:pPr>
            <a:r>
              <a:rPr lang="en-US" sz="1000">
                <a:solidFill>
                  <a:schemeClr val="dk1"/>
                </a:solidFill>
                <a:latin typeface="Consolas"/>
                <a:ea typeface="Consolas"/>
                <a:cs typeface="Consolas"/>
                <a:sym typeface="Consolas"/>
              </a:rPr>
              <a:t>    </a:t>
            </a:r>
          </a:p>
          <a:p>
            <a:pPr lvl="0" rtl="0">
              <a:spcBef>
                <a:spcPts val="0"/>
              </a:spcBef>
              <a:buClr>
                <a:schemeClr val="dk1"/>
              </a:buClr>
              <a:buSzPct val="110000"/>
              <a:buFont typeface="Arial"/>
              <a:buNone/>
            </a:pPr>
            <a:r>
              <a:rPr lang="en-US" sz="1000">
                <a:solidFill>
                  <a:schemeClr val="dk1"/>
                </a:solidFill>
                <a:latin typeface="Consolas"/>
                <a:ea typeface="Consolas"/>
                <a:cs typeface="Consolas"/>
                <a:sym typeface="Consolas"/>
              </a:rPr>
              <a:t>      d3.select('#chart svg')</a:t>
            </a:r>
          </a:p>
          <a:p>
            <a:pPr lvl="0" rtl="0">
              <a:spcBef>
                <a:spcPts val="0"/>
              </a:spcBef>
              <a:buClr>
                <a:schemeClr val="dk1"/>
              </a:buClr>
              <a:buSzPct val="110000"/>
              <a:buFont typeface="Arial"/>
              <a:buNone/>
            </a:pPr>
            <a:r>
              <a:rPr lang="en-US" sz="1000">
                <a:solidFill>
                  <a:schemeClr val="dk1"/>
                </a:solidFill>
                <a:latin typeface="Consolas"/>
                <a:ea typeface="Consolas"/>
                <a:cs typeface="Consolas"/>
                <a:sym typeface="Consolas"/>
              </a:rPr>
              <a:t>        .datum(data)</a:t>
            </a:r>
          </a:p>
          <a:p>
            <a:pPr lvl="0" rtl="0">
              <a:spcBef>
                <a:spcPts val="0"/>
              </a:spcBef>
              <a:buClr>
                <a:schemeClr val="dk1"/>
              </a:buClr>
              <a:buSzPct val="110000"/>
              <a:buFont typeface="Arial"/>
              <a:buNone/>
            </a:pPr>
            <a:r>
              <a:rPr lang="en-US" sz="1000">
                <a:solidFill>
                  <a:schemeClr val="dk1"/>
                </a:solidFill>
                <a:latin typeface="Consolas"/>
                <a:ea typeface="Consolas"/>
                <a:cs typeface="Consolas"/>
                <a:sym typeface="Consolas"/>
              </a:rPr>
              <a:t>        .transition().duration(500)</a:t>
            </a:r>
          </a:p>
          <a:p>
            <a:pPr lvl="0" rtl="0">
              <a:spcBef>
                <a:spcPts val="0"/>
              </a:spcBef>
              <a:buClr>
                <a:schemeClr val="dk1"/>
              </a:buClr>
              <a:buSzPct val="110000"/>
              <a:buFont typeface="Arial"/>
              <a:buNone/>
            </a:pPr>
            <a:r>
              <a:rPr lang="en-US" sz="1000">
                <a:solidFill>
                  <a:schemeClr val="dk1"/>
                </a:solidFill>
                <a:latin typeface="Consolas"/>
                <a:ea typeface="Consolas"/>
                <a:cs typeface="Consolas"/>
                <a:sym typeface="Consolas"/>
              </a:rPr>
              <a:t>        .call(chart);</a:t>
            </a:r>
          </a:p>
          <a:p>
            <a:pPr lvl="0" rtl="0">
              <a:spcBef>
                <a:spcPts val="0"/>
              </a:spcBef>
              <a:buClr>
                <a:schemeClr val="dk1"/>
              </a:buClr>
              <a:buSzPct val="110000"/>
              <a:buFont typeface="Arial"/>
              <a:buNone/>
            </a:pPr>
            <a:r>
              <a:rPr lang="en-US" sz="1000">
                <a:solidFill>
                  <a:schemeClr val="dk1"/>
                </a:solidFill>
                <a:latin typeface="Consolas"/>
                <a:ea typeface="Consolas"/>
                <a:cs typeface="Consolas"/>
                <a:sym typeface="Consolas"/>
              </a:rPr>
              <a:t>    </a:t>
            </a:r>
          </a:p>
          <a:p>
            <a:pPr lvl="0" rtl="0">
              <a:spcBef>
                <a:spcPts val="0"/>
              </a:spcBef>
              <a:buClr>
                <a:schemeClr val="dk1"/>
              </a:buClr>
              <a:buSzPct val="110000"/>
              <a:buFont typeface="Arial"/>
              <a:buNone/>
            </a:pPr>
            <a:r>
              <a:rPr lang="en-US" sz="1000">
                <a:solidFill>
                  <a:schemeClr val="dk1"/>
                </a:solidFill>
                <a:latin typeface="Consolas"/>
                <a:ea typeface="Consolas"/>
                <a:cs typeface="Consolas"/>
                <a:sym typeface="Consolas"/>
              </a:rPr>
              <a:t>      nv.utils.windowResize(chart.update);</a:t>
            </a:r>
          </a:p>
          <a:p>
            <a:pPr lvl="0" rtl="0">
              <a:spcBef>
                <a:spcPts val="0"/>
              </a:spcBef>
              <a:buClr>
                <a:schemeClr val="dk1"/>
              </a:buClr>
              <a:buSzPct val="110000"/>
              <a:buFont typeface="Arial"/>
              <a:buNone/>
            </a:pPr>
            <a:r>
              <a:rPr lang="en-US" sz="1000">
                <a:solidFill>
                  <a:schemeClr val="dk1"/>
                </a:solidFill>
                <a:latin typeface="Consolas"/>
                <a:ea typeface="Consolas"/>
                <a:cs typeface="Consolas"/>
                <a:sym typeface="Consolas"/>
              </a:rPr>
              <a:t>      return chart;</a:t>
            </a:r>
          </a:p>
          <a:p>
            <a:pPr lvl="0" rtl="0">
              <a:spcBef>
                <a:spcPts val="0"/>
              </a:spcBef>
              <a:buClr>
                <a:schemeClr val="dk1"/>
              </a:buClr>
              <a:buSzPct val="110000"/>
              <a:buFont typeface="Arial"/>
              <a:buNone/>
            </a:pPr>
            <a:r>
              <a:rPr lang="en-US" sz="1000">
                <a:solidFill>
                  <a:schemeClr val="dk1"/>
                </a:solidFill>
                <a:latin typeface="Consolas"/>
                <a:ea typeface="Consolas"/>
                <a:cs typeface="Consolas"/>
                <a:sym typeface="Consolas"/>
              </a:rPr>
              <a:t>});</a:t>
            </a:r>
          </a:p>
          <a:p>
            <a:pPr lvl="0" rtl="0">
              <a:spcBef>
                <a:spcPts val="0"/>
              </a:spcBef>
              <a:buClr>
                <a:schemeClr val="dk1"/>
              </a:buClr>
              <a:buFont typeface="Arial"/>
              <a:buNone/>
            </a:pPr>
            <a:r>
              <a:t/>
            </a:r>
            <a:endParaRPr sz="1000">
              <a:solidFill>
                <a:schemeClr val="dk1"/>
              </a:solidFill>
              <a:latin typeface="Consolas"/>
              <a:ea typeface="Consolas"/>
              <a:cs typeface="Consolas"/>
              <a:sym typeface="Consolas"/>
            </a:endParaRPr>
          </a:p>
          <a:p>
            <a:pPr lvl="0" rtl="0">
              <a:lnSpc>
                <a:spcPct val="115000"/>
              </a:lnSpc>
              <a:spcBef>
                <a:spcPts val="0"/>
              </a:spcBef>
              <a:buClr>
                <a:schemeClr val="dk1"/>
              </a:buClr>
              <a:buFont typeface="Arial"/>
              <a:buNone/>
            </a:pPr>
            <a:r>
              <a:t/>
            </a:r>
            <a:endParaRPr sz="1000">
              <a:latin typeface="Consolas"/>
              <a:ea typeface="Consolas"/>
              <a:cs typeface="Consolas"/>
              <a:sym typeface="Consolas"/>
            </a:endParaRPr>
          </a:p>
          <a:p>
            <a:pPr indent="-69850" lvl="0" marL="0" marR="0" rtl="0" algn="l">
              <a:lnSpc>
                <a:spcPct val="145000"/>
              </a:lnSpc>
              <a:spcBef>
                <a:spcPts val="0"/>
              </a:spcBef>
              <a:spcAft>
                <a:spcPts val="0"/>
              </a:spcAft>
              <a:buClr>
                <a:schemeClr val="dk1"/>
              </a:buClr>
              <a:buSzPct val="137500"/>
              <a:buFont typeface="Arial"/>
              <a:buNone/>
            </a:pPr>
            <a:r>
              <a:rPr lang="en-US" sz="800">
                <a:latin typeface="Consolas"/>
                <a:ea typeface="Consolas"/>
                <a:cs typeface="Consolas"/>
                <a:sym typeface="Consolas"/>
              </a:rPr>
              <a:t> </a:t>
            </a:r>
          </a:p>
          <a:p>
            <a:pPr indent="-69850" lvl="0" marL="0" marR="0" rtl="0">
              <a:lnSpc>
                <a:spcPct val="115000"/>
              </a:lnSpc>
              <a:spcBef>
                <a:spcPts val="0"/>
              </a:spcBef>
              <a:spcAft>
                <a:spcPts val="1500"/>
              </a:spcAft>
              <a:buClr>
                <a:schemeClr val="dk1"/>
              </a:buClr>
              <a:buFont typeface="Arial"/>
              <a:buNone/>
            </a:pPr>
            <a:r>
              <a:t/>
            </a:r>
            <a:endParaRPr sz="800">
              <a:latin typeface="Consolas"/>
              <a:ea typeface="Consolas"/>
              <a:cs typeface="Consolas"/>
              <a:sym typeface="Consolas"/>
            </a:endParaRPr>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1" name="Shape 581"/>
        <p:cNvGrpSpPr/>
        <p:nvPr/>
      </p:nvGrpSpPr>
      <p:grpSpPr>
        <a:xfrm>
          <a:off x="0" y="0"/>
          <a:ext cx="0" cy="0"/>
          <a:chOff x="0" y="0"/>
          <a:chExt cx="0" cy="0"/>
        </a:xfrm>
      </p:grpSpPr>
      <p:sp>
        <p:nvSpPr>
          <p:cNvPr id="582" name="Shape 582"/>
          <p:cNvSpPr txBox="1"/>
          <p:nvPr>
            <p:ph idx="12" type="sldNum"/>
          </p:nvPr>
        </p:nvSpPr>
        <p:spPr>
          <a:xfrm>
            <a:off x="8448675" y="6488112"/>
            <a:ext cx="652500" cy="341399"/>
          </a:xfrm>
          <a:prstGeom prst="rect">
            <a:avLst/>
          </a:prstGeom>
        </p:spPr>
        <p:txBody>
          <a:bodyPr anchorCtr="0" anchor="t" bIns="45700" lIns="91425" rIns="91425" tIns="45700">
            <a:noAutofit/>
          </a:bodyPr>
          <a:lstStyle/>
          <a:p>
            <a:pPr lvl="0" rtl="0">
              <a:spcBef>
                <a:spcPts val="0"/>
              </a:spcBef>
              <a:buClr>
                <a:schemeClr val="lt1"/>
              </a:buClr>
              <a:buSzPct val="25000"/>
              <a:buFont typeface="Arial"/>
              <a:buNone/>
            </a:pPr>
            <a:fld id="{00000000-1234-1234-1234-123412341234}" type="slidenum">
              <a:rPr lang="en-US"/>
              <a:t>‹#›</a:t>
            </a:fld>
          </a:p>
        </p:txBody>
      </p:sp>
      <p:sp>
        <p:nvSpPr>
          <p:cNvPr id="583" name="Shape 583"/>
          <p:cNvSpPr txBox="1"/>
          <p:nvPr/>
        </p:nvSpPr>
        <p:spPr>
          <a:xfrm>
            <a:off x="5033725" y="5572700"/>
            <a:ext cx="3853199" cy="611399"/>
          </a:xfrm>
          <a:prstGeom prst="rect">
            <a:avLst/>
          </a:prstGeom>
          <a:noFill/>
          <a:ln>
            <a:noFill/>
          </a:ln>
        </p:spPr>
        <p:txBody>
          <a:bodyPr anchorCtr="0" anchor="ctr" bIns="91425" lIns="91425" rIns="91425" tIns="91425">
            <a:noAutofit/>
          </a:bodyPr>
          <a:lstStyle/>
          <a:p>
            <a:pPr lvl="0" rtl="0">
              <a:spcBef>
                <a:spcPts val="0"/>
              </a:spcBef>
              <a:buNone/>
            </a:pPr>
            <a:r>
              <a:rPr lang="en-US" u="sng">
                <a:solidFill>
                  <a:schemeClr val="hlink"/>
                </a:solidFill>
                <a:hlinkClick r:id="rId3"/>
              </a:rPr>
              <a:t>https://jsfiddle.net/ddgcarbayo/kof69s0t/</a:t>
            </a:r>
            <a:r>
              <a:rPr lang="en-US"/>
              <a:t> </a:t>
            </a:r>
          </a:p>
          <a:p>
            <a:pPr lvl="0" rtl="0">
              <a:spcBef>
                <a:spcPts val="0"/>
              </a:spcBef>
              <a:buNone/>
            </a:pPr>
            <a:r>
              <a:rPr lang="en-US" u="sng">
                <a:solidFill>
                  <a:schemeClr val="hlink"/>
                </a:solidFill>
                <a:hlinkClick r:id="rId4"/>
              </a:rPr>
              <a:t>https://jsfiddle.net/ddgcarbayo/myuw6a5c/</a:t>
            </a:r>
            <a:r>
              <a:rPr lang="en-US"/>
              <a:t> </a:t>
            </a:r>
          </a:p>
        </p:txBody>
      </p:sp>
      <p:sp>
        <p:nvSpPr>
          <p:cNvPr id="584" name="Shape 584"/>
          <p:cNvSpPr txBox="1"/>
          <p:nvPr/>
        </p:nvSpPr>
        <p:spPr>
          <a:xfrm>
            <a:off x="141800" y="817650"/>
            <a:ext cx="8420399" cy="4359599"/>
          </a:xfrm>
          <a:prstGeom prst="rect">
            <a:avLst/>
          </a:prstGeom>
          <a:noFill/>
          <a:ln>
            <a:noFill/>
          </a:ln>
        </p:spPr>
        <p:txBody>
          <a:bodyPr anchorCtr="0" anchor="t" bIns="91425" lIns="91425" rIns="91425" tIns="91425">
            <a:noAutofit/>
          </a:bodyPr>
          <a:lstStyle/>
          <a:p>
            <a:pPr indent="-69850" lvl="0" marL="0" marR="0" rtl="0" algn="l">
              <a:lnSpc>
                <a:spcPct val="145000"/>
              </a:lnSpc>
              <a:spcBef>
                <a:spcPts val="0"/>
              </a:spcBef>
              <a:spcAft>
                <a:spcPts val="0"/>
              </a:spcAft>
              <a:buClr>
                <a:schemeClr val="dk1"/>
              </a:buClr>
              <a:buFont typeface="Arial"/>
              <a:buNone/>
            </a:pPr>
            <a:r>
              <a:rPr b="1" lang="en-US"/>
              <a:t>Mapas</a:t>
            </a:r>
          </a:p>
          <a:p>
            <a:pPr indent="-69850" lvl="0" marL="0" marR="0" rtl="0" algn="l">
              <a:lnSpc>
                <a:spcPct val="145000"/>
              </a:lnSpc>
              <a:spcBef>
                <a:spcPts val="0"/>
              </a:spcBef>
              <a:spcAft>
                <a:spcPts val="0"/>
              </a:spcAft>
              <a:buClr>
                <a:schemeClr val="dk1"/>
              </a:buClr>
              <a:buFont typeface="Arial"/>
              <a:buNone/>
            </a:pPr>
            <a:r>
              <a:t/>
            </a:r>
            <a:endParaRPr/>
          </a:p>
          <a:p>
            <a:pPr indent="-69850" lvl="0" marL="0" marR="0" rtl="0" algn="l">
              <a:lnSpc>
                <a:spcPct val="145000"/>
              </a:lnSpc>
              <a:spcBef>
                <a:spcPts val="0"/>
              </a:spcBef>
              <a:spcAft>
                <a:spcPts val="0"/>
              </a:spcAft>
              <a:buClr>
                <a:schemeClr val="dk1"/>
              </a:buClr>
              <a:buFont typeface="Arial"/>
              <a:buNone/>
            </a:pPr>
            <a:r>
              <a:rPr lang="en-US"/>
              <a:t>Proyecciones: </a:t>
            </a:r>
            <a:r>
              <a:rPr lang="en-US" u="sng">
                <a:solidFill>
                  <a:schemeClr val="hlink"/>
                </a:solidFill>
                <a:hlinkClick r:id="rId5"/>
              </a:rPr>
              <a:t>https://github.com/d3/d3-geo-projection</a:t>
            </a:r>
          </a:p>
          <a:p>
            <a:pPr indent="-69850" lvl="0" marL="0" marR="0" rtl="0" algn="l">
              <a:lnSpc>
                <a:spcPct val="145000"/>
              </a:lnSpc>
              <a:spcBef>
                <a:spcPts val="0"/>
              </a:spcBef>
              <a:spcAft>
                <a:spcPts val="0"/>
              </a:spcAft>
              <a:buClr>
                <a:schemeClr val="dk1"/>
              </a:buClr>
              <a:buFont typeface="Arial"/>
              <a:buNone/>
            </a:pPr>
            <a:r>
              <a:t/>
            </a:r>
            <a:endParaRPr/>
          </a:p>
          <a:p>
            <a:pPr indent="-69850" lvl="0" marL="0" marR="0" rtl="0" algn="l">
              <a:lnSpc>
                <a:spcPct val="145000"/>
              </a:lnSpc>
              <a:spcBef>
                <a:spcPts val="0"/>
              </a:spcBef>
              <a:spcAft>
                <a:spcPts val="0"/>
              </a:spcAft>
              <a:buClr>
                <a:schemeClr val="dk1"/>
              </a:buClr>
              <a:buFont typeface="Arial"/>
              <a:buNone/>
            </a:pPr>
            <a:r>
              <a:rPr lang="en-US"/>
              <a:t>D3 nos permite generar mapas e interactuar con ellos de forma “moderadamente” sencilla. Entran en juego conceptos algo más complejos como proyección y, para obtener los mapas, se utilizan librerías externas como TopoJSON.</a:t>
            </a:r>
          </a:p>
          <a:p>
            <a:pPr indent="-69850" lvl="0" marL="0" marR="0" rtl="0" algn="l">
              <a:lnSpc>
                <a:spcPct val="145000"/>
              </a:lnSpc>
              <a:spcBef>
                <a:spcPts val="0"/>
              </a:spcBef>
              <a:spcAft>
                <a:spcPts val="0"/>
              </a:spcAft>
              <a:buClr>
                <a:schemeClr val="dk1"/>
              </a:buClr>
              <a:buFont typeface="Arial"/>
              <a:buNone/>
            </a:pPr>
            <a:r>
              <a:t/>
            </a:r>
            <a:endParaRPr/>
          </a:p>
          <a:p>
            <a:pPr indent="-69850" lvl="0" marL="0" marR="0" rtl="0" algn="l">
              <a:lnSpc>
                <a:spcPct val="145000"/>
              </a:lnSpc>
              <a:spcBef>
                <a:spcPts val="0"/>
              </a:spcBef>
              <a:spcAft>
                <a:spcPts val="0"/>
              </a:spcAft>
              <a:buClr>
                <a:schemeClr val="dk1"/>
              </a:buClr>
              <a:buFont typeface="Arial"/>
              <a:buNone/>
            </a:pPr>
            <a:r>
              <a:rPr lang="en-US"/>
              <a:t>Como se comentó en la sesión 2, la mejor librería para desarrollar mapas de forma sencilla es Google Charts. </a:t>
            </a:r>
            <a:r>
              <a:rPr lang="en-US" u="sng">
                <a:solidFill>
                  <a:schemeClr val="hlink"/>
                </a:solidFill>
                <a:hlinkClick r:id="rId6"/>
              </a:rPr>
              <a:t>OpenLayer</a:t>
            </a:r>
            <a:r>
              <a:rPr lang="en-US"/>
              <a:t> es una librería más compleja pero los mapas obtenidos son de la máxima calidad.</a:t>
            </a:r>
          </a:p>
          <a:p>
            <a:pPr indent="-69850" lvl="0" marL="0" marR="0" rtl="0" algn="l">
              <a:lnSpc>
                <a:spcPct val="145000"/>
              </a:lnSpc>
              <a:spcBef>
                <a:spcPts val="0"/>
              </a:spcBef>
              <a:spcAft>
                <a:spcPts val="0"/>
              </a:spcAft>
              <a:buClr>
                <a:schemeClr val="dk1"/>
              </a:buClr>
              <a:buFont typeface="Arial"/>
              <a:buNone/>
            </a:pPr>
            <a:r>
              <a:t/>
            </a:r>
            <a:endParaRPr/>
          </a:p>
          <a:p>
            <a:pPr indent="-69850" lvl="0" marL="0" marR="0" rtl="0" algn="l">
              <a:lnSpc>
                <a:spcPct val="145000"/>
              </a:lnSpc>
              <a:spcBef>
                <a:spcPts val="0"/>
              </a:spcBef>
              <a:spcAft>
                <a:spcPts val="0"/>
              </a:spcAft>
              <a:buClr>
                <a:schemeClr val="dk1"/>
              </a:buClr>
              <a:buFont typeface="Arial"/>
              <a:buNone/>
            </a:pPr>
            <a:r>
              <a:rPr lang="en-US"/>
              <a:t>Desarrollar mapas con D3 no es demasiado complejo y podéis ver un ejemplo detallado </a:t>
            </a:r>
            <a:r>
              <a:rPr lang="en-US" u="sng">
                <a:solidFill>
                  <a:schemeClr val="hlink"/>
                </a:solidFill>
                <a:hlinkClick r:id="rId7"/>
              </a:rPr>
              <a:t>aquí</a:t>
            </a:r>
          </a:p>
          <a:p>
            <a:pPr indent="-69850" lvl="0" marL="0" marR="0" rtl="0" algn="l">
              <a:lnSpc>
                <a:spcPct val="145000"/>
              </a:lnSpc>
              <a:spcBef>
                <a:spcPts val="0"/>
              </a:spcBef>
              <a:spcAft>
                <a:spcPts val="0"/>
              </a:spcAft>
              <a:buClr>
                <a:schemeClr val="dk1"/>
              </a:buClr>
              <a:buFont typeface="Arial"/>
              <a:buNone/>
            </a:pPr>
            <a:r>
              <a:rPr lang="en-US"/>
              <a:t>El json de España: </a:t>
            </a:r>
            <a:r>
              <a:rPr lang="en-US" u="sng">
                <a:solidFill>
                  <a:schemeClr val="hlink"/>
                </a:solidFill>
                <a:hlinkClick r:id="rId8"/>
              </a:rPr>
              <a:t>http://ciff.dgcmedia.es/datos/provincias.json</a:t>
            </a:r>
            <a:r>
              <a:rPr lang="en-US"/>
              <a:t> </a:t>
            </a:r>
          </a:p>
          <a:p>
            <a:pPr indent="-69850" lvl="0" marL="0" marR="0" rtl="0" algn="l">
              <a:lnSpc>
                <a:spcPct val="145000"/>
              </a:lnSpc>
              <a:spcBef>
                <a:spcPts val="0"/>
              </a:spcBef>
              <a:spcAft>
                <a:spcPts val="0"/>
              </a:spcAft>
              <a:buClr>
                <a:schemeClr val="dk1"/>
              </a:buClr>
              <a:buFont typeface="Arial"/>
              <a:buNone/>
            </a:pPr>
            <a:r>
              <a:rPr lang="en-US"/>
              <a:t>El mapa de España: </a:t>
            </a:r>
            <a:r>
              <a:rPr lang="en-US" u="sng">
                <a:solidFill>
                  <a:schemeClr val="hlink"/>
                </a:solidFill>
                <a:hlinkClick r:id="rId9"/>
              </a:rPr>
              <a:t>http://ciff.dgcmedia.es/ejercicios/spain</a:t>
            </a:r>
            <a:r>
              <a:rPr lang="en-US"/>
              <a:t>  </a:t>
            </a:r>
          </a:p>
          <a:p>
            <a:pPr indent="-69850" lvl="0" marL="0" marR="0" rtl="0" algn="l">
              <a:lnSpc>
                <a:spcPct val="145000"/>
              </a:lnSpc>
              <a:spcBef>
                <a:spcPts val="0"/>
              </a:spcBef>
              <a:spcAft>
                <a:spcPts val="0"/>
              </a:spcAft>
              <a:buClr>
                <a:schemeClr val="dk1"/>
              </a:buClr>
              <a:buFont typeface="Arial"/>
              <a:buNone/>
            </a:pPr>
            <a:r>
              <a:rPr lang="en-US"/>
              <a:t> </a:t>
            </a:r>
          </a:p>
          <a:p>
            <a:pPr indent="-69850" lvl="0" marL="0" marR="0" rtl="0">
              <a:lnSpc>
                <a:spcPct val="115000"/>
              </a:lnSpc>
              <a:spcBef>
                <a:spcPts val="0"/>
              </a:spcBef>
              <a:spcAft>
                <a:spcPts val="1500"/>
              </a:spcAft>
              <a:buClr>
                <a:schemeClr val="dk1"/>
              </a:buClr>
              <a:buFont typeface="Arial"/>
              <a:buNone/>
            </a:pPr>
            <a:r>
              <a:t/>
            </a:r>
            <a:endParaRPr sz="800">
              <a:latin typeface="Consolas"/>
              <a:ea typeface="Consolas"/>
              <a:cs typeface="Consolas"/>
              <a:sym typeface="Consolas"/>
            </a:endParaRPr>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9" name="Shape 589"/>
        <p:cNvGrpSpPr/>
        <p:nvPr/>
      </p:nvGrpSpPr>
      <p:grpSpPr>
        <a:xfrm>
          <a:off x="0" y="0"/>
          <a:ext cx="0" cy="0"/>
          <a:chOff x="0" y="0"/>
          <a:chExt cx="0" cy="0"/>
        </a:xfrm>
      </p:grpSpPr>
      <p:sp>
        <p:nvSpPr>
          <p:cNvPr id="590" name="Shape 590"/>
          <p:cNvSpPr txBox="1"/>
          <p:nvPr>
            <p:ph idx="12" type="sldNum"/>
          </p:nvPr>
        </p:nvSpPr>
        <p:spPr>
          <a:xfrm>
            <a:off x="8448675" y="6488112"/>
            <a:ext cx="652500" cy="341399"/>
          </a:xfrm>
          <a:prstGeom prst="rect">
            <a:avLst/>
          </a:prstGeom>
        </p:spPr>
        <p:txBody>
          <a:bodyPr anchorCtr="0" anchor="t" bIns="45700" lIns="91425" rIns="91425" tIns="45700">
            <a:noAutofit/>
          </a:bodyPr>
          <a:lstStyle/>
          <a:p>
            <a:pPr lvl="0" rtl="0">
              <a:spcBef>
                <a:spcPts val="0"/>
              </a:spcBef>
              <a:buClr>
                <a:schemeClr val="lt1"/>
              </a:buClr>
              <a:buSzPct val="25000"/>
              <a:buFont typeface="Arial"/>
              <a:buNone/>
            </a:pPr>
            <a:fld id="{00000000-1234-1234-1234-123412341234}" type="slidenum">
              <a:rPr lang="en-US"/>
              <a:t>‹#›</a:t>
            </a:fld>
          </a:p>
        </p:txBody>
      </p:sp>
      <p:sp>
        <p:nvSpPr>
          <p:cNvPr id="591" name="Shape 591"/>
          <p:cNvSpPr txBox="1"/>
          <p:nvPr/>
        </p:nvSpPr>
        <p:spPr>
          <a:xfrm>
            <a:off x="444950" y="1034975"/>
            <a:ext cx="8111999" cy="4525499"/>
          </a:xfrm>
          <a:prstGeom prst="rect">
            <a:avLst/>
          </a:prstGeom>
          <a:noFill/>
          <a:ln>
            <a:noFill/>
          </a:ln>
        </p:spPr>
        <p:txBody>
          <a:bodyPr anchorCtr="0" anchor="t" bIns="91425" lIns="91425" rIns="91425" tIns="91425">
            <a:noAutofit/>
          </a:bodyPr>
          <a:lstStyle/>
          <a:p>
            <a:pPr lvl="0" rtl="0">
              <a:lnSpc>
                <a:spcPct val="115000"/>
              </a:lnSpc>
              <a:spcBef>
                <a:spcPts val="0"/>
              </a:spcBef>
              <a:buClr>
                <a:schemeClr val="dk1"/>
              </a:buClr>
              <a:buFont typeface="Arial"/>
              <a:buNone/>
            </a:pPr>
            <a:r>
              <a:rPr lang="en-US"/>
              <a:t>Otras librerías desarrolladas sobre D3</a:t>
            </a:r>
          </a:p>
          <a:p>
            <a:pPr lvl="0" rtl="0">
              <a:lnSpc>
                <a:spcPct val="115000"/>
              </a:lnSpc>
              <a:spcBef>
                <a:spcPts val="0"/>
              </a:spcBef>
              <a:buClr>
                <a:schemeClr val="dk1"/>
              </a:buClr>
              <a:buFont typeface="Arial"/>
              <a:buNone/>
            </a:pPr>
            <a:r>
              <a:t/>
            </a:r>
            <a:endParaRPr/>
          </a:p>
          <a:p>
            <a:pPr lvl="0" rtl="0">
              <a:spcBef>
                <a:spcPts val="0"/>
              </a:spcBef>
              <a:buClr>
                <a:schemeClr val="dk1"/>
              </a:buClr>
              <a:buFont typeface="Arial"/>
              <a:buNone/>
            </a:pPr>
            <a:r>
              <a:rPr lang="en-US" u="sng">
                <a:solidFill>
                  <a:schemeClr val="hlink"/>
                </a:solidFill>
                <a:hlinkClick r:id="rId3"/>
              </a:rPr>
              <a:t>http://mikemcdearmon.com/portfolio/techposts/charting-libraries-using-d3</a:t>
            </a:r>
          </a:p>
          <a:p>
            <a:pPr lvl="0" rtl="0">
              <a:spcBef>
                <a:spcPts val="0"/>
              </a:spcBef>
              <a:buClr>
                <a:schemeClr val="dk1"/>
              </a:buClr>
              <a:buFont typeface="Arial"/>
              <a:buNone/>
            </a:pPr>
            <a:r>
              <a:t/>
            </a:r>
            <a:endParaRPr>
              <a:solidFill>
                <a:schemeClr val="dk1"/>
              </a:solidFill>
            </a:endParaRPr>
          </a:p>
          <a:p>
            <a:pPr lvl="0" rtl="0">
              <a:spcBef>
                <a:spcPts val="0"/>
              </a:spcBef>
              <a:buClr>
                <a:schemeClr val="dk1"/>
              </a:buClr>
              <a:buFont typeface="Arial"/>
              <a:buNone/>
            </a:pPr>
            <a:r>
              <a:t/>
            </a:r>
            <a:endParaRPr>
              <a:solidFill>
                <a:schemeClr val="dk1"/>
              </a:solidFill>
            </a:endParaRPr>
          </a:p>
          <a:p>
            <a:pPr lvl="0" rtl="0">
              <a:spcBef>
                <a:spcPts val="0"/>
              </a:spcBef>
              <a:buClr>
                <a:schemeClr val="dk1"/>
              </a:buClr>
              <a:buFont typeface="Arial"/>
              <a:buNone/>
            </a:pPr>
            <a:r>
              <a:rPr lang="en-US">
                <a:solidFill>
                  <a:schemeClr val="dk1"/>
                </a:solidFill>
              </a:rPr>
              <a:t>Multitud de gráficos D3 desarrollados en la Universidad de Stanford </a:t>
            </a:r>
          </a:p>
          <a:p>
            <a:pPr lvl="0" rtl="0">
              <a:spcBef>
                <a:spcPts val="0"/>
              </a:spcBef>
              <a:buClr>
                <a:schemeClr val="dk1"/>
              </a:buClr>
              <a:buFont typeface="Arial"/>
              <a:buNone/>
            </a:pPr>
            <a:r>
              <a:t/>
            </a:r>
            <a:endParaRPr>
              <a:solidFill>
                <a:schemeClr val="dk1"/>
              </a:solidFill>
            </a:endParaRPr>
          </a:p>
          <a:p>
            <a:pPr lvl="0" rtl="0">
              <a:spcBef>
                <a:spcPts val="0"/>
              </a:spcBef>
              <a:buClr>
                <a:schemeClr val="dk1"/>
              </a:buClr>
              <a:buFont typeface="Arial"/>
              <a:buNone/>
            </a:pPr>
            <a:r>
              <a:rPr lang="en-US" u="sng">
                <a:solidFill>
                  <a:schemeClr val="hlink"/>
                </a:solidFill>
                <a:hlinkClick r:id="rId4"/>
              </a:rPr>
              <a:t>http://vis.stanford.edu/papers/</a:t>
            </a:r>
            <a:r>
              <a:rPr lang="en-US">
                <a:solidFill>
                  <a:schemeClr val="dk1"/>
                </a:solidFill>
              </a:rPr>
              <a:t> </a:t>
            </a:r>
          </a:p>
          <a:p>
            <a:pPr lvl="0" rtl="0">
              <a:spcBef>
                <a:spcPts val="0"/>
              </a:spcBef>
              <a:buClr>
                <a:schemeClr val="dk1"/>
              </a:buClr>
              <a:buFont typeface="Arial"/>
              <a:buNone/>
            </a:pPr>
            <a:r>
              <a:t/>
            </a:r>
            <a:endParaRPr sz="1000">
              <a:solidFill>
                <a:schemeClr val="dk1"/>
              </a:solidFill>
              <a:latin typeface="Consolas"/>
              <a:ea typeface="Consolas"/>
              <a:cs typeface="Consolas"/>
              <a:sym typeface="Consolas"/>
            </a:endParaRPr>
          </a:p>
          <a:p>
            <a:pPr lvl="0" rtl="0">
              <a:lnSpc>
                <a:spcPct val="115000"/>
              </a:lnSpc>
              <a:spcBef>
                <a:spcPts val="0"/>
              </a:spcBef>
              <a:buClr>
                <a:schemeClr val="dk1"/>
              </a:buClr>
              <a:buFont typeface="Arial"/>
              <a:buNone/>
            </a:pPr>
            <a:r>
              <a:t/>
            </a:r>
            <a:endParaRPr sz="1000">
              <a:latin typeface="Consolas"/>
              <a:ea typeface="Consolas"/>
              <a:cs typeface="Consolas"/>
              <a:sym typeface="Consolas"/>
            </a:endParaRPr>
          </a:p>
          <a:p>
            <a:pPr indent="-69850" lvl="0" marL="0" marR="0" rtl="0" algn="l">
              <a:lnSpc>
                <a:spcPct val="145000"/>
              </a:lnSpc>
              <a:spcBef>
                <a:spcPts val="0"/>
              </a:spcBef>
              <a:spcAft>
                <a:spcPts val="0"/>
              </a:spcAft>
              <a:buClr>
                <a:schemeClr val="dk1"/>
              </a:buClr>
              <a:buSzPct val="137500"/>
              <a:buFont typeface="Arial"/>
              <a:buNone/>
            </a:pPr>
            <a:r>
              <a:rPr lang="en-US" sz="800">
                <a:latin typeface="Consolas"/>
                <a:ea typeface="Consolas"/>
                <a:cs typeface="Consolas"/>
                <a:sym typeface="Consolas"/>
              </a:rPr>
              <a:t> </a:t>
            </a:r>
          </a:p>
          <a:p>
            <a:pPr indent="-69850" lvl="0" marL="0" marR="0" rtl="0">
              <a:lnSpc>
                <a:spcPct val="115000"/>
              </a:lnSpc>
              <a:spcBef>
                <a:spcPts val="0"/>
              </a:spcBef>
              <a:spcAft>
                <a:spcPts val="1500"/>
              </a:spcAft>
              <a:buClr>
                <a:schemeClr val="dk1"/>
              </a:buClr>
              <a:buFont typeface="Arial"/>
              <a:buNone/>
            </a:pPr>
            <a:r>
              <a:t/>
            </a:r>
            <a:endParaRPr sz="800">
              <a:latin typeface="Consolas"/>
              <a:ea typeface="Consolas"/>
              <a:cs typeface="Consolas"/>
              <a:sym typeface="Consolas"/>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pic>
        <p:nvPicPr>
          <p:cNvPr id="126" name="Shape 126"/>
          <p:cNvPicPr preferRelativeResize="0"/>
          <p:nvPr/>
        </p:nvPicPr>
        <p:blipFill>
          <a:blip r:embed="rId3">
            <a:alphaModFix/>
          </a:blip>
          <a:stretch>
            <a:fillRect/>
          </a:stretch>
        </p:blipFill>
        <p:spPr>
          <a:xfrm>
            <a:off x="0" y="1117250"/>
            <a:ext cx="4753599" cy="4886899"/>
          </a:xfrm>
          <a:prstGeom prst="rect">
            <a:avLst/>
          </a:prstGeom>
          <a:noFill/>
          <a:ln>
            <a:noFill/>
          </a:ln>
        </p:spPr>
      </p:pic>
      <p:pic>
        <p:nvPicPr>
          <p:cNvPr id="127" name="Shape 127"/>
          <p:cNvPicPr preferRelativeResize="0"/>
          <p:nvPr/>
        </p:nvPicPr>
        <p:blipFill>
          <a:blip r:embed="rId4">
            <a:alphaModFix/>
          </a:blip>
          <a:stretch>
            <a:fillRect/>
          </a:stretch>
        </p:blipFill>
        <p:spPr>
          <a:xfrm>
            <a:off x="5018550" y="1354950"/>
            <a:ext cx="3676249" cy="4411499"/>
          </a:xfrm>
          <a:prstGeom prst="rect">
            <a:avLst/>
          </a:prstGeom>
          <a:noFill/>
          <a:ln>
            <a:noFill/>
          </a:ln>
        </p:spPr>
      </p:pic>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6" name="Shape 596"/>
        <p:cNvGrpSpPr/>
        <p:nvPr/>
      </p:nvGrpSpPr>
      <p:grpSpPr>
        <a:xfrm>
          <a:off x="0" y="0"/>
          <a:ext cx="0" cy="0"/>
          <a:chOff x="0" y="0"/>
          <a:chExt cx="0" cy="0"/>
        </a:xfrm>
      </p:grpSpPr>
      <p:sp>
        <p:nvSpPr>
          <p:cNvPr id="597" name="Shape 597"/>
          <p:cNvSpPr txBox="1"/>
          <p:nvPr>
            <p:ph idx="12" type="sldNum"/>
          </p:nvPr>
        </p:nvSpPr>
        <p:spPr>
          <a:xfrm>
            <a:off x="8448675" y="6488112"/>
            <a:ext cx="652500" cy="341399"/>
          </a:xfrm>
          <a:prstGeom prst="rect">
            <a:avLst/>
          </a:prstGeom>
        </p:spPr>
        <p:txBody>
          <a:bodyPr anchorCtr="0" anchor="t" bIns="45700" lIns="91425" rIns="91425" tIns="45700">
            <a:noAutofit/>
          </a:bodyPr>
          <a:lstStyle/>
          <a:p>
            <a:pPr lvl="0" rtl="0">
              <a:spcBef>
                <a:spcPts val="0"/>
              </a:spcBef>
              <a:buClr>
                <a:schemeClr val="lt1"/>
              </a:buClr>
              <a:buSzPct val="25000"/>
              <a:buFont typeface="Arial"/>
              <a:buNone/>
            </a:pPr>
            <a:fld id="{00000000-1234-1234-1234-123412341234}" type="slidenum">
              <a:rPr lang="en-US"/>
              <a:t>‹#›</a:t>
            </a:fld>
          </a:p>
        </p:txBody>
      </p:sp>
      <p:sp>
        <p:nvSpPr>
          <p:cNvPr id="598" name="Shape 598"/>
          <p:cNvSpPr txBox="1"/>
          <p:nvPr/>
        </p:nvSpPr>
        <p:spPr>
          <a:xfrm>
            <a:off x="357900" y="3217575"/>
            <a:ext cx="3000000" cy="3000000"/>
          </a:xfrm>
          <a:prstGeom prst="rect">
            <a:avLst/>
          </a:prstGeom>
          <a:noFill/>
          <a:ln>
            <a:noFill/>
          </a:ln>
        </p:spPr>
        <p:txBody>
          <a:bodyPr anchorCtr="0" anchor="ctr"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
        <p:nvSpPr>
          <p:cNvPr id="599" name="Shape 599"/>
          <p:cNvSpPr txBox="1"/>
          <p:nvPr/>
        </p:nvSpPr>
        <p:spPr>
          <a:xfrm>
            <a:off x="357900" y="1054325"/>
            <a:ext cx="8308799" cy="2737500"/>
          </a:xfrm>
          <a:prstGeom prst="rect">
            <a:avLst/>
          </a:prstGeom>
          <a:noFill/>
          <a:ln>
            <a:noFill/>
          </a:ln>
        </p:spPr>
        <p:txBody>
          <a:bodyPr anchorCtr="0" anchor="t" bIns="91425" lIns="91425" rIns="91425" tIns="91425">
            <a:noAutofit/>
          </a:bodyPr>
          <a:lstStyle/>
          <a:p>
            <a:pPr lvl="0" rtl="0">
              <a:spcBef>
                <a:spcPts val="0"/>
              </a:spcBef>
              <a:buNone/>
            </a:pPr>
            <a:r>
              <a:rPr b="1" lang="en-US"/>
              <a:t>Web components</a:t>
            </a:r>
          </a:p>
          <a:p>
            <a:pPr lvl="0" rtl="0">
              <a:spcBef>
                <a:spcPts val="0"/>
              </a:spcBef>
              <a:buNone/>
            </a:pPr>
            <a:r>
              <a:t/>
            </a:r>
            <a:endParaRPr/>
          </a:p>
          <a:p>
            <a:pPr lvl="0" rtl="0">
              <a:spcBef>
                <a:spcPts val="0"/>
              </a:spcBef>
              <a:buNone/>
            </a:pPr>
            <a:r>
              <a:rPr lang="en-US"/>
              <a:t>AngularJS: framework JS desarrollado por Google. Permite implementar directivas que son como webcomponents. </a:t>
            </a:r>
            <a:r>
              <a:rPr lang="en-US" u="sng">
                <a:solidFill>
                  <a:schemeClr val="hlink"/>
                </a:solidFill>
                <a:hlinkClick r:id="rId3"/>
              </a:rPr>
              <a:t>https://jsfiddle.net/ddgcarbayo/5v4L4fyd/2/</a:t>
            </a:r>
            <a:r>
              <a:rPr lang="en-US">
                <a:solidFill>
                  <a:schemeClr val="dk1"/>
                </a:solidFill>
              </a:rPr>
              <a:t> </a:t>
            </a:r>
          </a:p>
          <a:p>
            <a:pPr lvl="0" rtl="0">
              <a:spcBef>
                <a:spcPts val="0"/>
              </a:spcBef>
              <a:buNone/>
            </a:pPr>
            <a:r>
              <a:t/>
            </a:r>
            <a:endParaRPr>
              <a:solidFill>
                <a:schemeClr val="dk1"/>
              </a:solidFill>
            </a:endParaRPr>
          </a:p>
          <a:p>
            <a:pPr lvl="0" rtl="0">
              <a:spcBef>
                <a:spcPts val="0"/>
              </a:spcBef>
              <a:buNone/>
            </a:pPr>
            <a:r>
              <a:rPr lang="en-US">
                <a:solidFill>
                  <a:schemeClr val="dk1"/>
                </a:solidFill>
              </a:rPr>
              <a:t>Webcomponents: elementos personalizados del nuevo estándar HTML5.</a:t>
            </a:r>
            <a:br>
              <a:rPr lang="en-US">
                <a:solidFill>
                  <a:schemeClr val="dk1"/>
                </a:solidFill>
              </a:rPr>
            </a:br>
            <a:r>
              <a:rPr lang="en-US" u="sng">
                <a:solidFill>
                  <a:schemeClr val="hlink"/>
                </a:solidFill>
                <a:hlinkClick r:id="rId4"/>
              </a:rPr>
              <a:t>http://jsfiddle.net/ddgcarbayo/hddvm0ry/2/</a:t>
            </a:r>
            <a:r>
              <a:rPr lang="en-US">
                <a:solidFill>
                  <a:schemeClr val="dk1"/>
                </a:solidFill>
              </a:rPr>
              <a:t> </a:t>
            </a:r>
          </a:p>
        </p:txBody>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4" name="Shape 604"/>
        <p:cNvGrpSpPr/>
        <p:nvPr/>
      </p:nvGrpSpPr>
      <p:grpSpPr>
        <a:xfrm>
          <a:off x="0" y="0"/>
          <a:ext cx="0" cy="0"/>
          <a:chOff x="0" y="0"/>
          <a:chExt cx="0" cy="0"/>
        </a:xfrm>
      </p:grpSpPr>
      <p:sp>
        <p:nvSpPr>
          <p:cNvPr id="605" name="Shape 605"/>
          <p:cNvSpPr txBox="1"/>
          <p:nvPr>
            <p:ph idx="12" type="sldNum"/>
          </p:nvPr>
        </p:nvSpPr>
        <p:spPr>
          <a:xfrm>
            <a:off x="8448675" y="6488112"/>
            <a:ext cx="652500" cy="341399"/>
          </a:xfrm>
          <a:prstGeom prst="rect">
            <a:avLst/>
          </a:prstGeom>
        </p:spPr>
        <p:txBody>
          <a:bodyPr anchorCtr="0" anchor="t" bIns="45700" lIns="91425" rIns="91425" tIns="45700">
            <a:noAutofit/>
          </a:bodyPr>
          <a:lstStyle/>
          <a:p>
            <a:pPr lvl="0" rtl="0">
              <a:spcBef>
                <a:spcPts val="0"/>
              </a:spcBef>
              <a:buClr>
                <a:schemeClr val="lt1"/>
              </a:buClr>
              <a:buSzPct val="25000"/>
              <a:buFont typeface="Arial"/>
              <a:buNone/>
            </a:pPr>
            <a:fld id="{00000000-1234-1234-1234-123412341234}" type="slidenum">
              <a:rPr lang="en-US"/>
              <a:t>‹#›</a:t>
            </a:fld>
          </a:p>
        </p:txBody>
      </p:sp>
      <p:sp>
        <p:nvSpPr>
          <p:cNvPr id="606" name="Shape 606"/>
          <p:cNvSpPr txBox="1"/>
          <p:nvPr/>
        </p:nvSpPr>
        <p:spPr>
          <a:xfrm>
            <a:off x="345175" y="961325"/>
            <a:ext cx="8284199" cy="4814099"/>
          </a:xfrm>
          <a:prstGeom prst="rect">
            <a:avLst/>
          </a:prstGeom>
          <a:noFill/>
          <a:ln>
            <a:noFill/>
          </a:ln>
        </p:spPr>
        <p:txBody>
          <a:bodyPr anchorCtr="0" anchor="t" bIns="91425" lIns="91425" rIns="91425" tIns="91425">
            <a:noAutofit/>
          </a:bodyPr>
          <a:lstStyle/>
          <a:p>
            <a:pPr lvl="0" rtl="0">
              <a:spcBef>
                <a:spcPts val="0"/>
              </a:spcBef>
              <a:buNone/>
            </a:pPr>
            <a:r>
              <a:rPr lang="en-US"/>
              <a:t>Repaso:</a:t>
            </a:r>
          </a:p>
          <a:p>
            <a:pPr lvl="0" rtl="0">
              <a:spcBef>
                <a:spcPts val="0"/>
              </a:spcBef>
              <a:buNone/>
            </a:pPr>
            <a:r>
              <a:t/>
            </a:r>
            <a:endParaRPr/>
          </a:p>
          <a:p>
            <a:pPr indent="-228600" lvl="0" marL="457200" rtl="0">
              <a:spcBef>
                <a:spcPts val="0"/>
              </a:spcBef>
              <a:buAutoNum type="arabicPeriod"/>
            </a:pPr>
            <a:r>
              <a:rPr lang="en-US"/>
              <a:t>Con el gráfico </a:t>
            </a:r>
            <a:r>
              <a:rPr lang="en-US" u="sng">
                <a:solidFill>
                  <a:schemeClr val="hlink"/>
                </a:solidFill>
                <a:hlinkClick r:id="rId3"/>
              </a:rPr>
              <a:t>https://jsfiddle.net/ddgcarbayo/pu4q8mj5/5/</a:t>
            </a:r>
            <a:r>
              <a:rPr lang="en-US">
                <a:solidFill>
                  <a:schemeClr val="dk1"/>
                </a:solidFill>
              </a:rPr>
              <a:t>, añadir puntos </a:t>
            </a:r>
            <a:br>
              <a:rPr lang="en-US">
                <a:solidFill>
                  <a:schemeClr val="dk1"/>
                </a:solidFill>
              </a:rPr>
            </a:br>
            <a:r>
              <a:rPr lang="en-US">
                <a:solidFill>
                  <a:schemeClr val="dk1"/>
                </a:solidFill>
              </a:rPr>
              <a:t>clave y tooltip con los datos en esas posiciones.</a:t>
            </a:r>
          </a:p>
          <a:p>
            <a:pPr indent="-228600" lvl="0" marL="457200" rtl="0">
              <a:spcBef>
                <a:spcPts val="0"/>
              </a:spcBef>
              <a:buAutoNum type="arabicPeriod"/>
            </a:pPr>
            <a:r>
              <a:rPr lang="en-US"/>
              <a:t>Gráfico de series: con alguna de las librerías vistas (nvd3…), mostrar un gráfico</a:t>
            </a:r>
            <a:br>
              <a:rPr lang="en-US"/>
            </a:br>
            <a:r>
              <a:rPr lang="en-US"/>
              <a:t>comparativo entre las distintas series. En el datason, el primer dato es un timestamp y el segundo el valor en esa fecha. </a:t>
            </a:r>
            <a:r>
              <a:rPr lang="en-US" u="sng">
                <a:solidFill>
                  <a:schemeClr val="hlink"/>
                </a:solidFill>
                <a:hlinkClick r:id="rId4"/>
              </a:rPr>
              <a:t>https://s3.eu-central-1.amazonaws.com/ciff/series.json</a:t>
            </a:r>
          </a:p>
          <a:p>
            <a:pPr indent="-228600" lvl="0" marL="457200" rtl="0">
              <a:lnSpc>
                <a:spcPct val="145000"/>
              </a:lnSpc>
              <a:spcBef>
                <a:spcPts val="0"/>
              </a:spcBef>
              <a:buAutoNum type="arabicPeriod"/>
            </a:pPr>
            <a:r>
              <a:rPr lang="en-US"/>
              <a:t>En el mapa de España (</a:t>
            </a:r>
            <a:r>
              <a:rPr lang="en-US" u="sng">
                <a:solidFill>
                  <a:schemeClr val="hlink"/>
                </a:solidFill>
                <a:hlinkClick r:id="rId5"/>
              </a:rPr>
              <a:t>http://jsfiddle.net/ddgcarbayo/j3k1xh2w/5/</a:t>
            </a:r>
            <a:r>
              <a:rPr lang="en-US"/>
              <a:t>  </a:t>
            </a:r>
            <a:r>
              <a:rPr lang="en-US">
                <a:solidFill>
                  <a:schemeClr val="dk1"/>
                </a:solidFill>
              </a:rPr>
              <a:t>)</a:t>
            </a:r>
            <a:r>
              <a:rPr lang="en-US"/>
              <a:t> dar un poco de color e interacción con el usuario (zoom, mouseover, info, etc) Si miráis el json del mapa, tiene muchísima información de cada una de las comunidades. (siguiente transparencia) </a:t>
            </a:r>
          </a:p>
        </p:txBody>
      </p:sp>
      <p:pic>
        <p:nvPicPr>
          <p:cNvPr id="607" name="Shape 607"/>
          <p:cNvPicPr preferRelativeResize="0"/>
          <p:nvPr/>
        </p:nvPicPr>
        <p:blipFill>
          <a:blip r:embed="rId6">
            <a:alphaModFix/>
          </a:blip>
          <a:stretch>
            <a:fillRect/>
          </a:stretch>
        </p:blipFill>
        <p:spPr>
          <a:xfrm>
            <a:off x="3274587" y="4340900"/>
            <a:ext cx="2425374" cy="1619075"/>
          </a:xfrm>
          <a:prstGeom prst="rect">
            <a:avLst/>
          </a:prstGeom>
          <a:noFill/>
          <a:ln>
            <a:noFill/>
          </a:ln>
        </p:spPr>
      </p:pic>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2" name="Shape 612"/>
        <p:cNvGrpSpPr/>
        <p:nvPr/>
      </p:nvGrpSpPr>
      <p:grpSpPr>
        <a:xfrm>
          <a:off x="0" y="0"/>
          <a:ext cx="0" cy="0"/>
          <a:chOff x="0" y="0"/>
          <a:chExt cx="0" cy="0"/>
        </a:xfrm>
      </p:grpSpPr>
      <p:sp>
        <p:nvSpPr>
          <p:cNvPr id="613" name="Shape 613"/>
          <p:cNvSpPr txBox="1"/>
          <p:nvPr>
            <p:ph idx="12" type="sldNum"/>
          </p:nvPr>
        </p:nvSpPr>
        <p:spPr>
          <a:xfrm>
            <a:off x="8448675" y="6488112"/>
            <a:ext cx="652500" cy="341399"/>
          </a:xfrm>
          <a:prstGeom prst="rect">
            <a:avLst/>
          </a:prstGeom>
        </p:spPr>
        <p:txBody>
          <a:bodyPr anchorCtr="0" anchor="t" bIns="45700" lIns="91425" rIns="91425" tIns="45700">
            <a:noAutofit/>
          </a:bodyPr>
          <a:lstStyle/>
          <a:p>
            <a:pPr lvl="0" rtl="0">
              <a:spcBef>
                <a:spcPts val="0"/>
              </a:spcBef>
              <a:buClr>
                <a:schemeClr val="lt1"/>
              </a:buClr>
              <a:buSzPct val="25000"/>
              <a:buFont typeface="Arial"/>
              <a:buNone/>
            </a:pPr>
            <a:fld id="{00000000-1234-1234-1234-123412341234}" type="slidenum">
              <a:rPr lang="en-US"/>
              <a:t>‹#›</a:t>
            </a:fld>
          </a:p>
        </p:txBody>
      </p:sp>
      <p:pic>
        <p:nvPicPr>
          <p:cNvPr id="614" name="Shape 614"/>
          <p:cNvPicPr preferRelativeResize="0"/>
          <p:nvPr/>
        </p:nvPicPr>
        <p:blipFill rotWithShape="1">
          <a:blip r:embed="rId3">
            <a:alphaModFix/>
          </a:blip>
          <a:srcRect b="9321" l="0" r="0" t="0"/>
          <a:stretch/>
        </p:blipFill>
        <p:spPr>
          <a:xfrm>
            <a:off x="1535100" y="825075"/>
            <a:ext cx="6249400" cy="5188174"/>
          </a:xfrm>
          <a:prstGeom prst="rect">
            <a:avLst/>
          </a:prstGeom>
          <a:noFill/>
          <a:ln>
            <a:noFill/>
          </a:ln>
        </p:spPr>
      </p:pic>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9" name="Shape 619"/>
        <p:cNvGrpSpPr/>
        <p:nvPr/>
      </p:nvGrpSpPr>
      <p:grpSpPr>
        <a:xfrm>
          <a:off x="0" y="0"/>
          <a:ext cx="0" cy="0"/>
          <a:chOff x="0" y="0"/>
          <a:chExt cx="0" cy="0"/>
        </a:xfrm>
      </p:grpSpPr>
      <p:sp>
        <p:nvSpPr>
          <p:cNvPr id="620" name="Shape 620"/>
          <p:cNvSpPr txBox="1"/>
          <p:nvPr>
            <p:ph idx="12" type="sldNum"/>
          </p:nvPr>
        </p:nvSpPr>
        <p:spPr>
          <a:xfrm>
            <a:off x="8448675" y="6488112"/>
            <a:ext cx="652500" cy="341399"/>
          </a:xfrm>
          <a:prstGeom prst="rect">
            <a:avLst/>
          </a:prstGeom>
        </p:spPr>
        <p:txBody>
          <a:bodyPr anchorCtr="0" anchor="t" bIns="45700" lIns="91425" rIns="91425" tIns="45700">
            <a:noAutofit/>
          </a:bodyPr>
          <a:lstStyle/>
          <a:p>
            <a:pPr lvl="0" rtl="0">
              <a:spcBef>
                <a:spcPts val="0"/>
              </a:spcBef>
              <a:buClr>
                <a:schemeClr val="lt1"/>
              </a:buClr>
              <a:buSzPct val="25000"/>
              <a:buFont typeface="Arial"/>
              <a:buNone/>
            </a:pPr>
            <a:fld id="{00000000-1234-1234-1234-123412341234}" type="slidenum">
              <a:rPr lang="en-US"/>
              <a:t>‹#›</a:t>
            </a:fld>
          </a:p>
        </p:txBody>
      </p:sp>
      <p:sp>
        <p:nvSpPr>
          <p:cNvPr id="621" name="Shape 621"/>
          <p:cNvSpPr txBox="1"/>
          <p:nvPr/>
        </p:nvSpPr>
        <p:spPr>
          <a:xfrm>
            <a:off x="357900" y="3217575"/>
            <a:ext cx="3000000" cy="3000000"/>
          </a:xfrm>
          <a:prstGeom prst="rect">
            <a:avLst/>
          </a:prstGeom>
          <a:noFill/>
          <a:ln>
            <a:noFill/>
          </a:ln>
        </p:spPr>
        <p:txBody>
          <a:bodyPr anchorCtr="0" anchor="ctr"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
        <p:nvSpPr>
          <p:cNvPr id="622" name="Shape 622"/>
          <p:cNvSpPr txBox="1"/>
          <p:nvPr/>
        </p:nvSpPr>
        <p:spPr>
          <a:xfrm>
            <a:off x="135425" y="1054325"/>
            <a:ext cx="8831399" cy="2737500"/>
          </a:xfrm>
          <a:prstGeom prst="rect">
            <a:avLst/>
          </a:prstGeom>
          <a:noFill/>
          <a:ln>
            <a:noFill/>
          </a:ln>
        </p:spPr>
        <p:txBody>
          <a:bodyPr anchorCtr="0" anchor="t" bIns="91425" lIns="91425" rIns="91425" tIns="91425">
            <a:noAutofit/>
          </a:bodyPr>
          <a:lstStyle/>
          <a:p>
            <a:pPr lvl="0" rtl="0">
              <a:spcBef>
                <a:spcPts val="0"/>
              </a:spcBef>
              <a:buNone/>
            </a:pPr>
            <a:r>
              <a:rPr lang="en-US" u="sng">
                <a:solidFill>
                  <a:schemeClr val="hlink"/>
                </a:solidFill>
                <a:hlinkClick r:id="rId3"/>
              </a:rPr>
              <a:t>https://www.udemy.com/aws-certified-solutions-architect-associate-2015</a:t>
            </a:r>
            <a:r>
              <a:rPr lang="en-US"/>
              <a:t> </a:t>
            </a:r>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6" name="Shape 626"/>
        <p:cNvGrpSpPr/>
        <p:nvPr/>
      </p:nvGrpSpPr>
      <p:grpSpPr>
        <a:xfrm>
          <a:off x="0" y="0"/>
          <a:ext cx="0" cy="0"/>
          <a:chOff x="0" y="0"/>
          <a:chExt cx="0" cy="0"/>
        </a:xfrm>
      </p:grpSpPr>
      <p:grpSp>
        <p:nvGrpSpPr>
          <p:cNvPr id="627" name="Shape 627"/>
          <p:cNvGrpSpPr/>
          <p:nvPr/>
        </p:nvGrpSpPr>
        <p:grpSpPr>
          <a:xfrm>
            <a:off x="-2214562" y="0"/>
            <a:ext cx="11358562" cy="7873999"/>
            <a:chOff x="0" y="0"/>
            <a:chExt cx="2147483647" cy="2147483647"/>
          </a:xfrm>
        </p:grpSpPr>
        <p:sp>
          <p:nvSpPr>
            <p:cNvPr id="628" name="Shape 628"/>
            <p:cNvSpPr txBox="1"/>
            <p:nvPr/>
          </p:nvSpPr>
          <p:spPr>
            <a:xfrm>
              <a:off x="418691865" y="0"/>
              <a:ext cx="1728791781" cy="1870388967"/>
            </a:xfrm>
            <a:prstGeom prst="rect">
              <a:avLst/>
            </a:prstGeom>
            <a:solidFill>
              <a:srgbClr val="004F6D"/>
            </a:solid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grpSp>
          <p:nvGrpSpPr>
            <p:cNvPr id="629" name="Shape 629"/>
            <p:cNvGrpSpPr/>
            <p:nvPr/>
          </p:nvGrpSpPr>
          <p:grpSpPr>
            <a:xfrm>
              <a:off x="0" y="389664374"/>
              <a:ext cx="2147483564" cy="1757819272"/>
              <a:chOff x="0" y="0"/>
              <a:chExt cx="2147483647" cy="2147483647"/>
            </a:xfrm>
          </p:grpSpPr>
          <p:grpSp>
            <p:nvGrpSpPr>
              <p:cNvPr id="630" name="Shape 630"/>
              <p:cNvGrpSpPr/>
              <p:nvPr/>
            </p:nvGrpSpPr>
            <p:grpSpPr>
              <a:xfrm>
                <a:off x="1283087770" y="1356723242"/>
                <a:ext cx="864395876" cy="330056593"/>
                <a:chOff x="3429000" y="5867400"/>
                <a:chExt cx="5714999" cy="990599"/>
              </a:xfrm>
            </p:grpSpPr>
            <p:sp>
              <p:nvSpPr>
                <p:cNvPr id="631" name="Shape 631"/>
                <p:cNvSpPr txBox="1"/>
                <p:nvPr/>
              </p:nvSpPr>
              <p:spPr>
                <a:xfrm>
                  <a:off x="3429000" y="5867400"/>
                  <a:ext cx="5714999" cy="990599"/>
                </a:xfrm>
                <a:prstGeom prst="rect">
                  <a:avLst/>
                </a:prstGeom>
                <a:solidFill>
                  <a:srgbClr val="698099"/>
                </a:solid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632" name="Shape 632"/>
                <p:cNvSpPr txBox="1"/>
                <p:nvPr/>
              </p:nvSpPr>
              <p:spPr>
                <a:xfrm>
                  <a:off x="6083300" y="6019800"/>
                  <a:ext cx="184149" cy="39687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grpSp>
          <p:pic>
            <p:nvPicPr>
              <p:cNvPr id="633" name="Shape 633"/>
              <p:cNvPicPr preferRelativeResize="0"/>
              <p:nvPr/>
            </p:nvPicPr>
            <p:blipFill rotWithShape="1">
              <a:blip r:embed="rId3">
                <a:alphaModFix/>
              </a:blip>
              <a:srcRect b="0" l="0" r="0" t="0"/>
              <a:stretch/>
            </p:blipFill>
            <p:spPr>
              <a:xfrm>
                <a:off x="1526199142" y="714064787"/>
                <a:ext cx="244912162" cy="137523587"/>
              </a:xfrm>
              <a:prstGeom prst="rect">
                <a:avLst/>
              </a:prstGeom>
              <a:noFill/>
              <a:ln>
                <a:noFill/>
              </a:ln>
            </p:spPr>
          </p:pic>
          <p:pic>
            <p:nvPicPr>
              <p:cNvPr id="634" name="Shape 634"/>
              <p:cNvPicPr preferRelativeResize="0"/>
              <p:nvPr/>
            </p:nvPicPr>
            <p:blipFill rotWithShape="1">
              <a:blip r:embed="rId4">
                <a:alphaModFix/>
              </a:blip>
              <a:srcRect b="0" l="0" r="0" t="0"/>
              <a:stretch/>
            </p:blipFill>
            <p:spPr>
              <a:xfrm>
                <a:off x="1809832705" y="714179047"/>
                <a:ext cx="297138176" cy="142700003"/>
              </a:xfrm>
              <a:prstGeom prst="rect">
                <a:avLst/>
              </a:prstGeom>
              <a:noFill/>
              <a:ln>
                <a:noFill/>
              </a:ln>
            </p:spPr>
          </p:pic>
          <p:pic>
            <p:nvPicPr>
              <p:cNvPr id="635" name="Shape 635"/>
              <p:cNvPicPr preferRelativeResize="0"/>
              <p:nvPr/>
            </p:nvPicPr>
            <p:blipFill rotWithShape="1">
              <a:blip r:embed="rId5">
                <a:alphaModFix/>
              </a:blip>
              <a:srcRect b="0" l="0" r="0" t="0"/>
              <a:stretch/>
            </p:blipFill>
            <p:spPr>
              <a:xfrm>
                <a:off x="1607236187" y="0"/>
                <a:ext cx="337654731" cy="463348694"/>
              </a:xfrm>
              <a:prstGeom prst="rect">
                <a:avLst/>
              </a:prstGeom>
              <a:noFill/>
              <a:ln>
                <a:noFill/>
              </a:ln>
            </p:spPr>
          </p:pic>
          <p:sp>
            <p:nvSpPr>
              <p:cNvPr id="636" name="Shape 636"/>
              <p:cNvSpPr txBox="1"/>
              <p:nvPr/>
            </p:nvSpPr>
            <p:spPr>
              <a:xfrm>
                <a:off x="1524698358" y="595054150"/>
                <a:ext cx="578965243" cy="81456281"/>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000" u="none" cap="none" strike="noStrike">
                    <a:solidFill>
                      <a:schemeClr val="lt1"/>
                    </a:solidFill>
                    <a:latin typeface="Arial"/>
                    <a:ea typeface="Arial"/>
                    <a:cs typeface="Arial"/>
                    <a:sym typeface="Arial"/>
                  </a:rPr>
                  <a:t>CIFF Trustees:</a:t>
                </a:r>
              </a:p>
            </p:txBody>
          </p:sp>
          <p:grpSp>
            <p:nvGrpSpPr>
              <p:cNvPr id="637" name="Shape 637"/>
              <p:cNvGrpSpPr/>
              <p:nvPr/>
            </p:nvGrpSpPr>
            <p:grpSpPr>
              <a:xfrm>
                <a:off x="0" y="95208612"/>
                <a:ext cx="1580223762" cy="2052275034"/>
                <a:chOff x="1820861" y="1714500"/>
                <a:chExt cx="6108700" cy="4562475"/>
              </a:xfrm>
            </p:grpSpPr>
            <p:sp>
              <p:nvSpPr>
                <p:cNvPr id="638" name="Shape 638"/>
                <p:cNvSpPr/>
                <p:nvPr/>
              </p:nvSpPr>
              <p:spPr>
                <a:xfrm>
                  <a:off x="2571750" y="1714500"/>
                  <a:ext cx="5357811" cy="456247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639" name="Shape 639"/>
                <p:cNvSpPr/>
                <p:nvPr/>
              </p:nvSpPr>
              <p:spPr>
                <a:xfrm>
                  <a:off x="4225925" y="5888037"/>
                  <a:ext cx="3175" cy="7937"/>
                </a:xfrm>
                <a:custGeom>
                  <a:pathLst>
                    <a:path extrusionOk="0" h="3" w="1">
                      <a:moveTo>
                        <a:pt x="0" y="3"/>
                      </a:moveTo>
                      <a:cubicBezTo>
                        <a:pt x="0" y="2"/>
                        <a:pt x="0" y="2"/>
                        <a:pt x="0" y="2"/>
                      </a:cubicBezTo>
                      <a:cubicBezTo>
                        <a:pt x="0" y="2"/>
                        <a:pt x="0" y="2"/>
                        <a:pt x="0" y="0"/>
                      </a:cubicBezTo>
                      <a:cubicBezTo>
                        <a:pt x="0" y="2"/>
                        <a:pt x="1" y="2"/>
                        <a:pt x="1" y="2"/>
                      </a:cubicBezTo>
                      <a:cubicBezTo>
                        <a:pt x="1" y="2"/>
                        <a:pt x="0" y="2"/>
                        <a:pt x="0" y="3"/>
                      </a:cubicBezTo>
                      <a:close/>
                    </a:path>
                  </a:pathLst>
                </a:custGeom>
                <a:solidFill>
                  <a:srgbClr val="508EA8"/>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640" name="Shape 640"/>
                <p:cNvSpPr/>
                <p:nvPr/>
              </p:nvSpPr>
              <p:spPr>
                <a:xfrm>
                  <a:off x="4132262" y="4322762"/>
                  <a:ext cx="2100262" cy="1241425"/>
                </a:xfrm>
                <a:custGeom>
                  <a:pathLst>
                    <a:path extrusionOk="0" h="498" w="756">
                      <a:moveTo>
                        <a:pt x="112" y="498"/>
                      </a:moveTo>
                      <a:cubicBezTo>
                        <a:pt x="0" y="89"/>
                        <a:pt x="580" y="204"/>
                        <a:pt x="742" y="0"/>
                      </a:cubicBezTo>
                      <a:cubicBezTo>
                        <a:pt x="756" y="33"/>
                        <a:pt x="739" y="113"/>
                        <a:pt x="731" y="150"/>
                      </a:cubicBezTo>
                      <a:cubicBezTo>
                        <a:pt x="628" y="483"/>
                        <a:pt x="376" y="449"/>
                        <a:pt x="112" y="498"/>
                      </a:cubicBezTo>
                      <a:close/>
                    </a:path>
                  </a:pathLst>
                </a:custGeom>
                <a:solidFill>
                  <a:srgbClr val="508EA8"/>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641" name="Shape 641"/>
                <p:cNvSpPr/>
                <p:nvPr/>
              </p:nvSpPr>
              <p:spPr>
                <a:xfrm>
                  <a:off x="6978650" y="2541586"/>
                  <a:ext cx="6350" cy="4761"/>
                </a:xfrm>
                <a:custGeom>
                  <a:pathLst>
                    <a:path extrusionOk="0" h="2" w="2">
                      <a:moveTo>
                        <a:pt x="1" y="2"/>
                      </a:moveTo>
                      <a:cubicBezTo>
                        <a:pt x="1" y="2"/>
                        <a:pt x="1" y="2"/>
                        <a:pt x="0" y="2"/>
                      </a:cubicBezTo>
                      <a:cubicBezTo>
                        <a:pt x="1" y="0"/>
                        <a:pt x="1" y="0"/>
                        <a:pt x="1" y="0"/>
                      </a:cubicBezTo>
                      <a:cubicBezTo>
                        <a:pt x="1" y="0"/>
                        <a:pt x="2" y="0"/>
                        <a:pt x="2" y="2"/>
                      </a:cubicBezTo>
                      <a:cubicBezTo>
                        <a:pt x="2" y="2"/>
                        <a:pt x="1" y="2"/>
                        <a:pt x="1" y="2"/>
                      </a:cubicBezTo>
                      <a:close/>
                    </a:path>
                  </a:pathLst>
                </a:custGeom>
                <a:solidFill>
                  <a:srgbClr val="FFFFFF"/>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642" name="Shape 642"/>
                <p:cNvSpPr/>
                <p:nvPr/>
              </p:nvSpPr>
              <p:spPr>
                <a:xfrm>
                  <a:off x="1820861" y="1714500"/>
                  <a:ext cx="5357812" cy="4562474"/>
                </a:xfrm>
                <a:custGeom>
                  <a:pathLst>
                    <a:path extrusionOk="0" h="1831" w="1929">
                      <a:moveTo>
                        <a:pt x="1069" y="1831"/>
                      </a:moveTo>
                      <a:cubicBezTo>
                        <a:pt x="559" y="1778"/>
                        <a:pt x="393" y="1118"/>
                        <a:pt x="794" y="754"/>
                      </a:cubicBezTo>
                      <a:cubicBezTo>
                        <a:pt x="976" y="614"/>
                        <a:pt x="1183" y="553"/>
                        <a:pt x="1393" y="483"/>
                      </a:cubicBezTo>
                      <a:cubicBezTo>
                        <a:pt x="761" y="0"/>
                        <a:pt x="57" y="907"/>
                        <a:pt x="574" y="1554"/>
                      </a:cubicBezTo>
                      <a:cubicBezTo>
                        <a:pt x="574" y="1556"/>
                        <a:pt x="574" y="1557"/>
                        <a:pt x="574" y="1558"/>
                      </a:cubicBezTo>
                      <a:cubicBezTo>
                        <a:pt x="558" y="1575"/>
                        <a:pt x="541" y="1594"/>
                        <a:pt x="525" y="1613"/>
                      </a:cubicBezTo>
                      <a:cubicBezTo>
                        <a:pt x="0" y="1022"/>
                        <a:pt x="552" y="57"/>
                        <a:pt x="1250" y="307"/>
                      </a:cubicBezTo>
                      <a:cubicBezTo>
                        <a:pt x="1335" y="346"/>
                        <a:pt x="1406" y="388"/>
                        <a:pt x="1478" y="455"/>
                      </a:cubicBezTo>
                      <a:cubicBezTo>
                        <a:pt x="1659" y="391"/>
                        <a:pt x="1815" y="304"/>
                        <a:pt x="1903" y="106"/>
                      </a:cubicBezTo>
                      <a:cubicBezTo>
                        <a:pt x="1904" y="110"/>
                        <a:pt x="1904" y="110"/>
                        <a:pt x="1910" y="161"/>
                      </a:cubicBezTo>
                      <a:cubicBezTo>
                        <a:pt x="1929" y="404"/>
                        <a:pt x="1903" y="698"/>
                        <a:pt x="1695" y="838"/>
                      </a:cubicBezTo>
                      <a:cubicBezTo>
                        <a:pt x="1695" y="842"/>
                        <a:pt x="1707" y="903"/>
                        <a:pt x="1714" y="946"/>
                      </a:cubicBezTo>
                      <a:cubicBezTo>
                        <a:pt x="1759" y="1394"/>
                        <a:pt x="1479" y="1815"/>
                        <a:pt x="1069" y="1831"/>
                      </a:cubicBezTo>
                      <a:close/>
                    </a:path>
                  </a:pathLst>
                </a:custGeom>
                <a:solidFill>
                  <a:srgbClr val="508EA8"/>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grpSp>
        </p:grpSp>
      </p:grpSp>
      <p:sp>
        <p:nvSpPr>
          <p:cNvPr id="643" name="Shape 643"/>
          <p:cNvSpPr txBox="1"/>
          <p:nvPr/>
        </p:nvSpPr>
        <p:spPr>
          <a:xfrm>
            <a:off x="4678175" y="5476575"/>
            <a:ext cx="3629400" cy="7080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2000" u="none" cap="none" strike="noStrike">
                <a:solidFill>
                  <a:schemeClr val="lt1"/>
                </a:solidFill>
                <a:latin typeface="Arial"/>
                <a:ea typeface="Arial"/>
                <a:cs typeface="Arial"/>
                <a:sym typeface="Arial"/>
              </a:rPr>
              <a:t>David </a:t>
            </a:r>
            <a:r>
              <a:rPr lang="en-US" sz="2000">
                <a:solidFill>
                  <a:schemeClr val="lt1"/>
                </a:solidFill>
              </a:rPr>
              <a:t>García Carbayo</a:t>
            </a:r>
          </a:p>
          <a:p>
            <a:pPr indent="0" lvl="0" marL="0" marR="0" rtl="0" algn="l">
              <a:lnSpc>
                <a:spcPct val="100000"/>
              </a:lnSpc>
              <a:spcBef>
                <a:spcPts val="0"/>
              </a:spcBef>
              <a:spcAft>
                <a:spcPts val="0"/>
              </a:spcAft>
              <a:buClr>
                <a:schemeClr val="lt1"/>
              </a:buClr>
              <a:buSzPct val="25000"/>
              <a:buFont typeface="Arial"/>
              <a:buNone/>
            </a:pPr>
            <a:r>
              <a:rPr lang="en-US" sz="2000">
                <a:solidFill>
                  <a:schemeClr val="lt1"/>
                </a:solidFill>
              </a:rPr>
              <a:t>david.garcia@beeva.com</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nvSpPr>
        <p:spPr>
          <a:xfrm>
            <a:off x="8448675" y="6488112"/>
            <a:ext cx="652462" cy="341311"/>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134" name="Shape 134"/>
          <p:cNvSpPr txBox="1"/>
          <p:nvPr/>
        </p:nvSpPr>
        <p:spPr>
          <a:xfrm>
            <a:off x="11327050" y="2316275"/>
            <a:ext cx="5231999" cy="6105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id="135" name="Shape 135"/>
          <p:cNvPicPr preferRelativeResize="0"/>
          <p:nvPr/>
        </p:nvPicPr>
        <p:blipFill>
          <a:blip r:embed="rId3">
            <a:alphaModFix/>
          </a:blip>
          <a:stretch>
            <a:fillRect/>
          </a:stretch>
        </p:blipFill>
        <p:spPr>
          <a:xfrm>
            <a:off x="239699" y="1149175"/>
            <a:ext cx="8641023" cy="4346324"/>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nvSpPr>
        <p:spPr>
          <a:xfrm>
            <a:off x="8448675" y="6488112"/>
            <a:ext cx="652462" cy="341311"/>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pic>
        <p:nvPicPr>
          <p:cNvPr id="142" name="Shape 142"/>
          <p:cNvPicPr preferRelativeResize="0"/>
          <p:nvPr/>
        </p:nvPicPr>
        <p:blipFill rotWithShape="1">
          <a:blip r:embed="rId3">
            <a:alphaModFix/>
          </a:blip>
          <a:srcRect b="0" l="0" r="33550" t="0"/>
          <a:stretch/>
        </p:blipFill>
        <p:spPr>
          <a:xfrm>
            <a:off x="1117300" y="1031437"/>
            <a:ext cx="6794425" cy="4795125"/>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nvSpPr>
        <p:spPr>
          <a:xfrm>
            <a:off x="8448675" y="6488112"/>
            <a:ext cx="652500" cy="3413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fld id="{00000000-1234-1234-1234-123412341234}" type="slidenum">
              <a:rPr b="1" i="0" lang="en-US" sz="1500" u="none" cap="none" strike="noStrike">
                <a:solidFill>
                  <a:schemeClr val="lt1"/>
                </a:solidFill>
                <a:latin typeface="Arial"/>
                <a:ea typeface="Arial"/>
                <a:cs typeface="Arial"/>
                <a:sym typeface="Arial"/>
              </a:rPr>
              <a:t>‹#›</a:t>
            </a:fld>
          </a:p>
        </p:txBody>
      </p:sp>
      <p:sp>
        <p:nvSpPr>
          <p:cNvPr id="149" name="Shape 149"/>
          <p:cNvSpPr txBox="1"/>
          <p:nvPr/>
        </p:nvSpPr>
        <p:spPr>
          <a:xfrm>
            <a:off x="11327050" y="2316275"/>
            <a:ext cx="5231999" cy="610500"/>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id="150" name="Shape 150"/>
          <p:cNvPicPr preferRelativeResize="0"/>
          <p:nvPr/>
        </p:nvPicPr>
        <p:blipFill>
          <a:blip r:embed="rId3">
            <a:alphaModFix/>
          </a:blip>
          <a:stretch>
            <a:fillRect/>
          </a:stretch>
        </p:blipFill>
        <p:spPr>
          <a:xfrm>
            <a:off x="157925" y="1485225"/>
            <a:ext cx="4090223" cy="2057324"/>
          </a:xfrm>
          <a:prstGeom prst="rect">
            <a:avLst/>
          </a:prstGeom>
          <a:noFill/>
          <a:ln>
            <a:noFill/>
          </a:ln>
        </p:spPr>
      </p:pic>
      <p:pic>
        <p:nvPicPr>
          <p:cNvPr id="151" name="Shape 151"/>
          <p:cNvPicPr preferRelativeResize="0"/>
          <p:nvPr/>
        </p:nvPicPr>
        <p:blipFill rotWithShape="1">
          <a:blip r:embed="rId4">
            <a:alphaModFix/>
          </a:blip>
          <a:srcRect b="0" l="0" r="33550" t="0"/>
          <a:stretch/>
        </p:blipFill>
        <p:spPr>
          <a:xfrm>
            <a:off x="4413225" y="1485225"/>
            <a:ext cx="4343224" cy="3065199"/>
          </a:xfrm>
          <a:prstGeom prst="rect">
            <a:avLst/>
          </a:prstGeom>
          <a:noFill/>
          <a:ln>
            <a:noFill/>
          </a:ln>
        </p:spPr>
      </p:pic>
      <p:sp>
        <p:nvSpPr>
          <p:cNvPr id="152" name="Shape 152"/>
          <p:cNvSpPr txBox="1"/>
          <p:nvPr/>
        </p:nvSpPr>
        <p:spPr>
          <a:xfrm>
            <a:off x="172575" y="3796875"/>
            <a:ext cx="4090199" cy="2134499"/>
          </a:xfrm>
          <a:prstGeom prst="rect">
            <a:avLst/>
          </a:prstGeom>
          <a:noFill/>
          <a:ln>
            <a:noFill/>
          </a:ln>
        </p:spPr>
        <p:txBody>
          <a:bodyPr anchorCtr="0" anchor="t" bIns="91425" lIns="91425" rIns="91425" tIns="91425">
            <a:noAutofit/>
          </a:bodyPr>
          <a:lstStyle/>
          <a:p>
            <a:pPr lvl="0" rtl="0">
              <a:spcBef>
                <a:spcPts val="0"/>
              </a:spcBef>
              <a:buNone/>
            </a:pPr>
            <a:r>
              <a:rPr lang="en-US"/>
              <a:t>Sendas visualizaciones obtienen los datos del mismo servicio REST.</a:t>
            </a:r>
          </a:p>
          <a:p>
            <a:pPr lvl="0" rtl="0">
              <a:spcBef>
                <a:spcPts val="0"/>
              </a:spcBef>
              <a:buNone/>
            </a:pPr>
            <a:r>
              <a:t/>
            </a:r>
            <a:endParaRPr/>
          </a:p>
          <a:p>
            <a:pPr lvl="0">
              <a:spcBef>
                <a:spcPts val="0"/>
              </a:spcBef>
              <a:buNone/>
            </a:pPr>
            <a:r>
              <a:rPr lang="en-US"/>
              <a:t>¿Hay diferencias? ¿Cuál aporta más información?</a:t>
            </a:r>
          </a:p>
        </p:txBody>
      </p:sp>
    </p:spTree>
  </p:cSld>
  <p:clrMapOvr>
    <a:masterClrMapping/>
  </p:clrMapOvr>
  <p:transition spd="slow">
    <p:cut/>
  </p:transition>
</p:sld>
</file>

<file path=ppt/theme/theme.xml><?xml version="1.0" encoding="utf-8"?>
<a:theme xmlns:a="http://schemas.openxmlformats.org/drawingml/2006/main" xmlns:r="http://schemas.openxmlformats.org/officeDocument/2006/relationships" name="1_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_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_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